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2" r:id="rId1"/>
  </p:sldMasterIdLst>
  <p:notesMasterIdLst>
    <p:notesMasterId r:id="rId62"/>
  </p:notesMasterIdLst>
  <p:sldIdLst>
    <p:sldId id="392" r:id="rId2"/>
    <p:sldId id="747" r:id="rId3"/>
    <p:sldId id="757" r:id="rId4"/>
    <p:sldId id="304" r:id="rId5"/>
    <p:sldId id="30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8" r:id="rId20"/>
    <p:sldId id="279" r:id="rId21"/>
    <p:sldId id="280" r:id="rId22"/>
    <p:sldId id="281" r:id="rId23"/>
    <p:sldId id="284" r:id="rId24"/>
    <p:sldId id="286" r:id="rId25"/>
    <p:sldId id="292" r:id="rId26"/>
    <p:sldId id="294" r:id="rId27"/>
    <p:sldId id="295" r:id="rId28"/>
    <p:sldId id="298" r:id="rId29"/>
    <p:sldId id="300" r:id="rId30"/>
    <p:sldId id="301" r:id="rId31"/>
    <p:sldId id="302" r:id="rId32"/>
    <p:sldId id="305" r:id="rId33"/>
    <p:sldId id="308" r:id="rId34"/>
    <p:sldId id="309" r:id="rId35"/>
    <p:sldId id="310" r:id="rId36"/>
    <p:sldId id="311" r:id="rId37"/>
    <p:sldId id="312" r:id="rId38"/>
    <p:sldId id="313" r:id="rId39"/>
    <p:sldId id="759" r:id="rId40"/>
    <p:sldId id="758" r:id="rId41"/>
    <p:sldId id="749" r:id="rId42"/>
    <p:sldId id="283" r:id="rId43"/>
    <p:sldId id="750" r:id="rId44"/>
    <p:sldId id="751" r:id="rId45"/>
    <p:sldId id="285" r:id="rId46"/>
    <p:sldId id="752" r:id="rId47"/>
    <p:sldId id="314" r:id="rId48"/>
    <p:sldId id="315" r:id="rId49"/>
    <p:sldId id="287" r:id="rId50"/>
    <p:sldId id="288" r:id="rId51"/>
    <p:sldId id="289" r:id="rId52"/>
    <p:sldId id="290" r:id="rId53"/>
    <p:sldId id="291" r:id="rId54"/>
    <p:sldId id="753" r:id="rId55"/>
    <p:sldId id="754" r:id="rId56"/>
    <p:sldId id="293" r:id="rId57"/>
    <p:sldId id="755" r:id="rId58"/>
    <p:sldId id="296" r:id="rId59"/>
    <p:sldId id="297" r:id="rId60"/>
    <p:sldId id="756" r:id="rId61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5"/>
    <p:restoredTop sz="80000"/>
  </p:normalViewPr>
  <p:slideViewPr>
    <p:cSldViewPr>
      <p:cViewPr varScale="1">
        <p:scale>
          <a:sx n="170" d="100"/>
          <a:sy n="170" d="100"/>
        </p:scale>
        <p:origin x="872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76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EA4585A-C769-A147-8F1F-24DBF0666BA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7FABF1E7-4414-AB46-8A29-1AB9B4B6AA1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28B908C7-EB44-5540-8F1C-4FEFE565DFF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4E38E0AD-3F66-D54B-AE05-6B347B03994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F2E28F6E-D215-7245-8464-D4AD5C434A1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80C62C94-52C8-674B-BB5B-8312658A02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0969292-0EC5-6344-BE59-0FA28388FD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 points: WebMD</a:t>
            </a:r>
            <a:r>
              <a:rPr lang="en-US" baseline="0" dirty="0"/>
              <a:t> not using encryption, VPNs are difficult to use,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EEB3E-0124-8C4A-813E-7570B20DB9C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12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2C520-4844-0E4A-92F6-B9B52D28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22553-D759-3746-BB87-C749605CCFAC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58AD2-F738-F841-B8AD-83D89B2E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0B696-80A9-504B-87EB-CA35B8539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9074E-62AE-D742-A0A3-4DFA0615EF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3349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D3B09-7DF6-5543-BEFD-3B8E48509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6F289-D7C1-3C4C-BEC4-B2CAF8633DAA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3F964-995E-F249-BEBA-50717BB22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255D9-0183-4440-9D7C-BC859072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0E373-2B56-4641-A576-F23913D545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542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A3F8A-9F12-4340-B1BE-AA9402F22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A1A8B-2DB4-AB4C-B4EB-21D0D4FADA9A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044DC-E4FB-ED4C-94B1-2F6BF5DB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68158-B192-1941-99E8-53B5FA6A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4F80E-8822-D048-A3B0-C540D9C5EE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9629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14551"/>
            <a:ext cx="7772400" cy="1021556"/>
          </a:xfrm>
        </p:spPr>
        <p:txBody>
          <a:bodyPr anchor="t">
            <a:normAutofit/>
          </a:bodyPr>
          <a:lstStyle>
            <a:lvl1pPr algn="ctr">
              <a:defRPr sz="3300" b="0" cap="all">
                <a:solidFill>
                  <a:schemeClr val="tx1"/>
                </a:solidFill>
                <a:latin typeface="Lucida Sans" panose="020B0602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99431EE-4DC6-5F4E-A519-5B7BC0EA0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53612-6883-0346-A4B3-BAB97851F8A6}" type="datetime1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54860B1-4E4B-D049-A378-B7562BEB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87ABB78-E774-6B4D-B744-17457747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94CA5A-5158-BE47-861D-63F0419DC4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432486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114551"/>
            <a:ext cx="7772400" cy="1021556"/>
          </a:xfrm>
        </p:spPr>
        <p:txBody>
          <a:bodyPr anchor="t">
            <a:normAutofit/>
          </a:bodyPr>
          <a:lstStyle>
            <a:lvl1pPr algn="ctr">
              <a:defRPr sz="3300" b="0" cap="all">
                <a:solidFill>
                  <a:schemeClr val="tx1"/>
                </a:solidFill>
                <a:latin typeface="Lucida Sans" panose="020B0602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BF3396A-A68A-9242-A9EA-7E4F521FD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7280E-3AAD-5646-8ABB-7408D466ADA2}" type="datetime1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9240261-BD49-1F4B-81A4-DB89CF5B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1CA684-5683-7B45-BC90-79A66549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04D53F-4299-DA46-B238-82FD7556E6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898670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E534-E09D-7D4D-B88B-D636F5E9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A2A070-2643-D14F-9D94-D5210513C82F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98146-C59F-8841-A0FE-51D3971D3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7C690-C176-D546-82A6-15B1E346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CC1178-40FD-484C-9FD9-64382449F84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55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65B6D-A0CA-864A-8DD9-4C2F9C07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E2E08-FEB5-3248-A5F6-AD4411416223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49356-7CAA-BF4B-87FD-E2881CDE6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1D64B-7487-C147-B6B3-6FC93914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6D98D-BBEB-A446-AF92-FE35D55CCF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341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7A12EDF-F5A5-6E48-A29C-84B1BDAC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4FBD45-537F-7842-A699-262CD9331E3D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C899077-78A4-3744-A0F9-C834DDC6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41BE13-3B81-B24F-A04C-029C395CA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93474-4A57-5B4B-8B8E-48CA425DE7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2955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4B4254-DF42-F740-A174-FCE5E6D9D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E15E8-0430-BF4B-94A1-4D98751BC4BE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C85BEA6-A1A5-E847-90D8-CDF538B9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C88A0A-70FA-5448-B1D9-A35CDB4FB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D2524-C838-1641-BCF0-E916ADE475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5097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4FC75CE-3ED5-984A-9E39-2F13078C7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C0906-A2AD-FC40-BB0B-5D8F648707EB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D13FBDE-A06D-A846-81A5-54AF04957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8C2EB65-510E-8C4D-A8C2-44BE31184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F825C-497E-354E-A742-37B2535A8A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7933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2237D1D-533A-1B40-8477-6117C99CB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31D84-4E59-F64F-90B2-305010198088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70E9BD4-7AE4-5843-875A-9CC2E6F0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913421A-1374-B243-A5D4-57F55527E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C4D117-C66F-AC4E-A2EA-A8A0F72812F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7742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42ABA88-CFD2-3F46-B1BF-75B5345E6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76D6C1-87D6-9B42-9581-0AC99DD8EB39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54CEBA-02A5-DA45-A112-CA4FA727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7BBC82-A0DF-134D-BC2E-61163979A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12B3A-4A10-484F-8A3E-25F5036DE1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114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2747D0C-E1A3-9448-A633-2805DB3E0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CC4FC-15DD-284A-A017-A643A8CD1EDA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2B1A4C7-21B9-204F-9548-9C59EB16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3D2CCFC-58FD-9145-8B75-1E7A69B4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4F525-B611-FB42-8F55-FD5FF3B679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58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925561F-EA49-174E-80D9-99C03C32B0A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7CB20E9-BFC1-D44C-BC5D-E99CC5A141B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965B6-C702-2E45-A473-F9550E031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97501E-4FCD-3B43-80CA-ACD71AA4AEF0}" type="datetimeFigureOut">
              <a:rPr lang="en-US" altLang="en-US"/>
              <a:pPr>
                <a:defRPr/>
              </a:pPr>
              <a:t>2/16/22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6E114-A416-5241-AD12-068FB884B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5B8C0-2B27-3A46-9042-276AAF5AC8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C46CF8E-2C3D-A140-9DF5-70B431B342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</p:sldLayoutIdLst>
  <p:txStyles>
    <p:titleStyle>
      <a:lvl1pPr algn="ctr" defTabSz="342900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panose="020B0600070205080204" pitchFamily="34" charset="-128"/>
          <a:cs typeface="+mj-cs"/>
        </a:defRPr>
      </a:lvl1pPr>
      <a:lvl2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2pPr>
      <a:lvl3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3pPr>
      <a:lvl4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4pPr>
      <a:lvl5pPr algn="ctr" defTabSz="342900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5pPr>
      <a:lvl6pPr marL="3429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6pPr>
      <a:lvl7pPr marL="6858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7pPr>
      <a:lvl8pPr marL="10287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8pPr>
      <a:lvl9pPr marL="1371600" algn="ctr" defTabSz="342900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ＭＳ Ｐゴシック" panose="020B0600070205080204" pitchFamily="34" charset="-128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1pPr>
      <a:lvl2pPr marL="557213" indent="-214313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ＭＳ Ｐゴシック" panose="020B0600070205080204" pitchFamily="34" charset="-128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2F01C83-B8B9-2648-8A0E-494CF350F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38" y="841375"/>
            <a:ext cx="8353425" cy="1192213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Data Collection and Surveillance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8EE930C-1483-C545-8EB7-FE29F2A490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 lIns="51435" tIns="25718" rIns="51435" bIns="25718" rtlCol="0">
            <a:normAutofit fontScale="92500" lnSpcReduction="10000"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Security, Privacy, and Consumer Protection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Nick Feamster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University of Chicago</a:t>
            </a:r>
          </a:p>
          <a:p>
            <a:pPr>
              <a:defRPr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" name="Table"/>
          <p:cNvGraphicFramePr/>
          <p:nvPr/>
        </p:nvGraphicFramePr>
        <p:xfrm>
          <a:off x="1611061" y="1853303"/>
          <a:ext cx="5921876" cy="780560"/>
        </p:xfrm>
        <a:graphic>
          <a:graphicData uri="http://schemas.openxmlformats.org/drawingml/2006/table">
            <a:tbl>
              <a:tblPr firstRow="1"/>
              <a:tblGrid>
                <a:gridCol w="1667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1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89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408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1500" b="1">
                          <a:sym typeface="Helvetica"/>
                        </a:rPr>
                        <a:t>Number</a:t>
                      </a:r>
                    </a:p>
                  </a:txBody>
                  <a:tcPr marL="26789" marR="26789" marT="26789" marB="26789" anchor="ctr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1500" b="1">
                          <a:sym typeface="Helvetica"/>
                        </a:rPr>
                        <a:t>Direction</a:t>
                      </a:r>
                    </a:p>
                  </a:txBody>
                  <a:tcPr marL="26789" marR="26789" marT="26789" marB="2678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1500" b="1">
                          <a:sym typeface="Helvetica"/>
                        </a:rPr>
                        <a:t>Time</a:t>
                      </a:r>
                    </a:p>
                  </a:txBody>
                  <a:tcPr marL="26789" marR="26789" marT="26789" marB="26789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1800" b="0"/>
                      </a:pPr>
                      <a:r>
                        <a:rPr sz="1500" b="1">
                          <a:sym typeface="Helvetica"/>
                        </a:rPr>
                        <a:t>Duration</a:t>
                      </a:r>
                    </a:p>
                  </a:txBody>
                  <a:tcPr marL="26789" marR="26789" marT="26789" marB="26789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15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(415) 863-2800</a:t>
                      </a:r>
                    </a:p>
                  </a:txBody>
                  <a:tcPr marL="26789" marR="26789" marT="26789" marB="26789" anchor="ctr" horzOverflow="overflow">
                    <a:lnL w="12700">
                      <a:miter lim="400000"/>
                    </a:lnL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Outgoing</a:t>
                      </a:r>
                    </a:p>
                  </a:txBody>
                  <a:tcPr marL="26789" marR="26789" marT="26789" marB="26789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9/4/14 11:49am</a:t>
                      </a:r>
                    </a:p>
                  </a:txBody>
                  <a:tcPr marL="26789" marR="26789" marT="26789" marB="26789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15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2m 27s</a:t>
                      </a:r>
                    </a:p>
                  </a:txBody>
                  <a:tcPr marL="26789" marR="26789" marT="26789" marB="26789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5" name=". . ."/>
          <p:cNvSpPr txBox="1"/>
          <p:nvPr/>
        </p:nvSpPr>
        <p:spPr>
          <a:xfrm>
            <a:off x="4275131" y="2857410"/>
            <a:ext cx="589041" cy="5223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900"/>
              <a:t>. . .</a:t>
            </a:r>
          </a:p>
        </p:txBody>
      </p:sp>
      <p:sp>
        <p:nvSpPr>
          <p:cNvPr id="176" name="Chinese…"/>
          <p:cNvSpPr txBox="1"/>
          <p:nvPr/>
        </p:nvSpPr>
        <p:spPr>
          <a:xfrm>
            <a:off x="1669018" y="3527214"/>
            <a:ext cx="867963" cy="8549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/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/>
              <a:t>Chinese</a:t>
            </a:r>
          </a:p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/>
              <a:t>Takeout</a:t>
            </a:r>
          </a:p>
          <a:p>
            <a:pPr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687"/>
              <a:t>Lunch</a:t>
            </a:r>
          </a:p>
        </p:txBody>
      </p:sp>
      <p:sp>
        <p:nvSpPr>
          <p:cNvPr id="177" name="Line"/>
          <p:cNvSpPr/>
          <p:nvPr/>
        </p:nvSpPr>
        <p:spPr>
          <a:xfrm flipV="1">
            <a:off x="2182819" y="2849860"/>
            <a:ext cx="159949" cy="444792"/>
          </a:xfrm>
          <a:prstGeom prst="line">
            <a:avLst/>
          </a:prstGeom>
          <a:ln w="50800">
            <a:solidFill>
              <a:srgbClr val="A6AAA9"/>
            </a:solidFill>
            <a:miter lim="400000"/>
            <a:tailEnd type="triangle"/>
          </a:ln>
        </p:spPr>
        <p:txBody>
          <a:bodyPr lIns="37672" tIns="37672" rIns="37672" bIns="37672" anchor="ctr"/>
          <a:lstStyle/>
          <a:p>
            <a:pPr>
              <a:defRPr sz="3200"/>
            </a:pPr>
            <a:endParaRPr sz="1687"/>
          </a:p>
        </p:txBody>
      </p:sp>
      <p:sp>
        <p:nvSpPr>
          <p:cNvPr id="178" name="John Smith…"/>
          <p:cNvSpPr txBox="1"/>
          <p:nvPr/>
        </p:nvSpPr>
        <p:spPr>
          <a:xfrm>
            <a:off x="1427725" y="301365"/>
            <a:ext cx="1894142" cy="80647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/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82"/>
              <a:t>John Smith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82"/>
              <a:t>1060 W. Addison St.</a:t>
            </a:r>
          </a:p>
          <a:p>
            <a:pPr algn="l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82"/>
              <a:t>Chicago, IL 60613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hese definitions can result in multiple “layers”…"/>
          <p:cNvSpPr txBox="1"/>
          <p:nvPr/>
        </p:nvSpPr>
        <p:spPr>
          <a:xfrm>
            <a:off x="2138361" y="2267410"/>
            <a:ext cx="4907293" cy="6086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/>
          <a:p>
            <a:pPr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46"/>
              <a:t>These definitions can result in multiple “layers”</a:t>
            </a:r>
          </a:p>
          <a:p>
            <a:pPr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46"/>
              <a:t>of metadata for a single communication.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rcRect b="793"/>
          <a:stretch>
            <a:fillRect/>
          </a:stretch>
        </p:blipFill>
        <p:spPr>
          <a:xfrm>
            <a:off x="1457394" y="1761590"/>
            <a:ext cx="785697" cy="1620256"/>
          </a:xfrm>
          <a:prstGeom prst="rect">
            <a:avLst/>
          </a:prstGeom>
          <a:ln w="3175">
            <a:miter lim="400000"/>
          </a:ln>
        </p:spPr>
      </p:pic>
      <p:pic>
        <p:nvPicPr>
          <p:cNvPr id="184" name="icon_38767.png" descr="icon_38767.png"/>
          <p:cNvPicPr>
            <a:picLocks noChangeAspect="1"/>
          </p:cNvPicPr>
          <p:nvPr/>
        </p:nvPicPr>
        <p:blipFill>
          <a:blip r:embed="rId3">
            <a:alphaModFix amt="60000"/>
          </a:blip>
          <a:srcRect l="6752" t="23895" r="6752" b="21817"/>
          <a:stretch>
            <a:fillRect/>
          </a:stretch>
        </p:blipFill>
        <p:spPr>
          <a:xfrm>
            <a:off x="2341808" y="2174119"/>
            <a:ext cx="878280" cy="551248"/>
          </a:xfrm>
          <a:prstGeom prst="rect">
            <a:avLst/>
          </a:prstGeom>
          <a:ln w="3175">
            <a:miter lim="400000"/>
          </a:ln>
        </p:spPr>
      </p:pic>
      <p:sp>
        <p:nvSpPr>
          <p:cNvPr id="185" name="Line"/>
          <p:cNvSpPr/>
          <p:nvPr/>
        </p:nvSpPr>
        <p:spPr>
          <a:xfrm>
            <a:off x="3551935" y="2449753"/>
            <a:ext cx="1461854" cy="1"/>
          </a:xfrm>
          <a:prstGeom prst="line">
            <a:avLst/>
          </a:prstGeom>
          <a:ln w="101600">
            <a:solidFill>
              <a:srgbClr val="A6AAA9"/>
            </a:solidFill>
            <a:miter lim="400000"/>
            <a:tailEnd type="triangle"/>
          </a:ln>
        </p:spPr>
        <p:txBody>
          <a:bodyPr lIns="37672" tIns="37672" rIns="37672" bIns="37672" anchor="ctr"/>
          <a:lstStyle/>
          <a:p>
            <a:pPr>
              <a:defRPr sz="3200"/>
            </a:pPr>
            <a:endParaRPr sz="1687"/>
          </a:p>
        </p:txBody>
      </p:sp>
      <p:sp>
        <p:nvSpPr>
          <p:cNvPr id="186" name="Login"/>
          <p:cNvSpPr txBox="1"/>
          <p:nvPr/>
        </p:nvSpPr>
        <p:spPr>
          <a:xfrm>
            <a:off x="3834670" y="2046119"/>
            <a:ext cx="738120" cy="400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9"/>
              <a:t>Login</a:t>
            </a:r>
          </a:p>
        </p:txBody>
      </p:sp>
      <p:pic>
        <p:nvPicPr>
          <p:cNvPr id="187" name="icon_12462.png" descr="icon_12462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2572445" y="2201118"/>
            <a:ext cx="416905" cy="416905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190" name="Group"/>
          <p:cNvGrpSpPr/>
          <p:nvPr/>
        </p:nvGrpSpPr>
        <p:grpSpPr>
          <a:xfrm>
            <a:off x="5144818" y="1200364"/>
            <a:ext cx="2742772" cy="2742772"/>
            <a:chOff x="0" y="0"/>
            <a:chExt cx="5201106" cy="5201106"/>
          </a:xfrm>
        </p:grpSpPr>
        <p:sp>
          <p:nvSpPr>
            <p:cNvPr id="188" name="EmailCo"/>
            <p:cNvSpPr txBox="1"/>
            <p:nvPr/>
          </p:nvSpPr>
          <p:spPr>
            <a:xfrm>
              <a:off x="1407103" y="2246136"/>
              <a:ext cx="2615092" cy="83734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7672" tIns="37672" rIns="37672" bIns="37672" numCol="1" anchor="ctr">
              <a:noAutofit/>
            </a:bodyPr>
            <a:lstStyle>
              <a:lvl1pPr>
                <a:defRPr sz="45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2373"/>
                <a:t>EmailCo</a:t>
              </a:r>
            </a:p>
          </p:txBody>
        </p:sp>
        <p:pic>
          <p:nvPicPr>
            <p:cNvPr id="189" name="icon_9758.png" descr="icon_9758.png"/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tretch>
              <a:fillRect/>
            </a:stretch>
          </p:blipFill>
          <p:spPr>
            <a:xfrm>
              <a:off x="0" y="0"/>
              <a:ext cx="5201107" cy="520110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191" name="icon_31261.png" descr="icon_31261.png"/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6060923" y="1991114"/>
            <a:ext cx="416905" cy="416905"/>
          </a:xfrm>
          <a:prstGeom prst="rect">
            <a:avLst/>
          </a:prstGeom>
          <a:ln w="3175">
            <a:miter lim="400000"/>
          </a:ln>
        </p:spPr>
      </p:pic>
      <p:pic>
        <p:nvPicPr>
          <p:cNvPr id="192" name="icon_12462.png" descr="icon_12462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6060923" y="1991114"/>
            <a:ext cx="416905" cy="416905"/>
          </a:xfrm>
          <a:prstGeom prst="rect">
            <a:avLst/>
          </a:prstGeom>
          <a:ln w="3175">
            <a:miter lim="400000"/>
          </a:ln>
        </p:spPr>
      </p:pic>
      <p:sp>
        <p:nvSpPr>
          <p:cNvPr id="193" name="■ Session metadata…"/>
          <p:cNvSpPr txBox="1"/>
          <p:nvPr/>
        </p:nvSpPr>
        <p:spPr>
          <a:xfrm>
            <a:off x="3390776" y="3935438"/>
            <a:ext cx="2241737" cy="63007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■ Session metadata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■ Message metadata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Unfortunately, sometimes these definitions…"/>
          <p:cNvSpPr txBox="1"/>
          <p:nvPr/>
        </p:nvSpPr>
        <p:spPr>
          <a:xfrm>
            <a:off x="2348787" y="2267410"/>
            <a:ext cx="4482690" cy="6086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/>
          <a:p>
            <a:pPr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46"/>
              <a:t>Unfortunately, sometimes these definitions</a:t>
            </a:r>
          </a:p>
          <a:p>
            <a:pPr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46"/>
              <a:t>point in opposite directions.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hallenging Fact Patterns"/>
          <p:cNvSpPr txBox="1"/>
          <p:nvPr/>
        </p:nvSpPr>
        <p:spPr>
          <a:xfrm>
            <a:off x="2891202" y="444685"/>
            <a:ext cx="3392456" cy="3814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15"/>
              <a:t>Challenging Fact Patterns </a:t>
            </a:r>
          </a:p>
        </p:txBody>
      </p:sp>
      <p:sp>
        <p:nvSpPr>
          <p:cNvPr id="198" name="a. Communications that aren’t person-to-person."/>
          <p:cNvSpPr txBox="1"/>
          <p:nvPr/>
        </p:nvSpPr>
        <p:spPr>
          <a:xfrm>
            <a:off x="1604886" y="1536907"/>
            <a:ext cx="5115684" cy="3246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46"/>
              <a:t>a. Communications that aren’t person-to-person.</a:t>
            </a:r>
          </a:p>
        </p:txBody>
      </p:sp>
      <p:sp>
        <p:nvSpPr>
          <p:cNvPr id="199" name="Example: web browsing."/>
          <p:cNvSpPr txBox="1"/>
          <p:nvPr/>
        </p:nvSpPr>
        <p:spPr>
          <a:xfrm>
            <a:off x="2167456" y="1943455"/>
            <a:ext cx="2312032" cy="2921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35"/>
              <a:t>Example: web browsing.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http://searchengine.com/search?query=Stanford+map"/>
          <p:cNvSpPr txBox="1"/>
          <p:nvPr/>
        </p:nvSpPr>
        <p:spPr>
          <a:xfrm>
            <a:off x="76200" y="2403898"/>
            <a:ext cx="10274306" cy="3357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7672" tIns="37672" rIns="37672" bIns="37672" anchor="ctr">
            <a:spAutoFit/>
          </a:bodyPr>
          <a:lstStyle>
            <a:lvl1pPr>
              <a:defRPr sz="320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sz="1687" dirty="0"/>
              <a:t>http://</a:t>
            </a:r>
            <a:r>
              <a:rPr sz="1687" dirty="0" err="1"/>
              <a:t>searchengine.com</a:t>
            </a:r>
            <a:r>
              <a:rPr sz="1687" dirty="0"/>
              <a:t>/</a:t>
            </a:r>
            <a:r>
              <a:rPr sz="1687" dirty="0" err="1"/>
              <a:t>search?query</a:t>
            </a:r>
            <a:r>
              <a:rPr sz="1687" dirty="0"/>
              <a:t>=</a:t>
            </a:r>
            <a:r>
              <a:rPr sz="1687" dirty="0" err="1"/>
              <a:t>Stanford+map</a:t>
            </a:r>
            <a:endParaRPr sz="1687" dirty="0"/>
          </a:p>
        </p:txBody>
      </p:sp>
      <p:sp>
        <p:nvSpPr>
          <p:cNvPr id="202" name="Line"/>
          <p:cNvSpPr/>
          <p:nvPr/>
        </p:nvSpPr>
        <p:spPr>
          <a:xfrm flipV="1">
            <a:off x="6400800" y="2013125"/>
            <a:ext cx="1" cy="1291799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7672" tIns="37672" rIns="37672" bIns="37672" anchor="ctr"/>
          <a:lstStyle/>
          <a:p>
            <a:pPr>
              <a:defRPr sz="3200"/>
            </a:pPr>
            <a:endParaRPr sz="1687"/>
          </a:p>
        </p:txBody>
      </p:sp>
      <p:sp>
        <p:nvSpPr>
          <p:cNvPr id="203" name="Content"/>
          <p:cNvSpPr txBox="1"/>
          <p:nvPr/>
        </p:nvSpPr>
        <p:spPr>
          <a:xfrm>
            <a:off x="5967161" y="3104596"/>
            <a:ext cx="1025058" cy="400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9"/>
              <a:t>Content</a:t>
            </a:r>
          </a:p>
        </p:txBody>
      </p:sp>
      <p:sp>
        <p:nvSpPr>
          <p:cNvPr id="204" name="Metadata"/>
          <p:cNvSpPr txBox="1"/>
          <p:nvPr/>
        </p:nvSpPr>
        <p:spPr>
          <a:xfrm>
            <a:off x="2561717" y="3104596"/>
            <a:ext cx="1206197" cy="400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9"/>
              <a:t>Metadata</a:t>
            </a:r>
          </a:p>
        </p:txBody>
      </p:sp>
      <p:sp>
        <p:nvSpPr>
          <p:cNvPr id="205" name="Line"/>
          <p:cNvSpPr/>
          <p:nvPr/>
        </p:nvSpPr>
        <p:spPr>
          <a:xfrm flipV="1">
            <a:off x="4787740" y="1925849"/>
            <a:ext cx="1" cy="1291799"/>
          </a:xfrm>
          <a:prstGeom prst="lin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7672" tIns="37672" rIns="37672" bIns="37672" anchor="ctr"/>
          <a:lstStyle/>
          <a:p>
            <a:pPr>
              <a:defRPr sz="3200"/>
            </a:pPr>
            <a:endParaRPr sz="1687"/>
          </a:p>
        </p:txBody>
      </p:sp>
      <p:sp>
        <p:nvSpPr>
          <p:cNvPr id="206" name="?"/>
          <p:cNvSpPr txBox="1"/>
          <p:nvPr/>
        </p:nvSpPr>
        <p:spPr>
          <a:xfrm>
            <a:off x="4776931" y="3104596"/>
            <a:ext cx="226762" cy="4006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109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hallenging Fact Patterns"/>
          <p:cNvSpPr txBox="1"/>
          <p:nvPr/>
        </p:nvSpPr>
        <p:spPr>
          <a:xfrm>
            <a:off x="2891202" y="444685"/>
            <a:ext cx="3392456" cy="3814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15"/>
              <a:t>Challenging Fact Patterns </a:t>
            </a:r>
          </a:p>
        </p:txBody>
      </p:sp>
      <p:sp>
        <p:nvSpPr>
          <p:cNvPr id="218" name="a. Communications that aren’t person-to-person."/>
          <p:cNvSpPr txBox="1"/>
          <p:nvPr/>
        </p:nvSpPr>
        <p:spPr>
          <a:xfrm>
            <a:off x="1604886" y="1536907"/>
            <a:ext cx="5115684" cy="3246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46"/>
              <a:t>a. Communications that aren’t person-to-person.</a:t>
            </a:r>
          </a:p>
        </p:txBody>
      </p:sp>
      <p:sp>
        <p:nvSpPr>
          <p:cNvPr id="219" name="b. Stored communications."/>
          <p:cNvSpPr txBox="1"/>
          <p:nvPr/>
        </p:nvSpPr>
        <p:spPr>
          <a:xfrm>
            <a:off x="1604886" y="2639026"/>
            <a:ext cx="2842626" cy="3246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46"/>
              <a:t>b. Stored communications.</a:t>
            </a:r>
          </a:p>
        </p:txBody>
      </p:sp>
      <p:sp>
        <p:nvSpPr>
          <p:cNvPr id="220" name="c. Location information."/>
          <p:cNvSpPr txBox="1"/>
          <p:nvPr/>
        </p:nvSpPr>
        <p:spPr>
          <a:xfrm>
            <a:off x="1604886" y="3700960"/>
            <a:ext cx="2486759" cy="3246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46"/>
              <a:t>c. Location information.</a:t>
            </a:r>
          </a:p>
        </p:txBody>
      </p:sp>
      <p:sp>
        <p:nvSpPr>
          <p:cNvPr id="221" name="Example: web browsing."/>
          <p:cNvSpPr txBox="1"/>
          <p:nvPr/>
        </p:nvSpPr>
        <p:spPr>
          <a:xfrm>
            <a:off x="2167456" y="1943455"/>
            <a:ext cx="2312032" cy="2921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35"/>
              <a:t>Example: web browsing.</a:t>
            </a:r>
          </a:p>
        </p:txBody>
      </p:sp>
      <p:sp>
        <p:nvSpPr>
          <p:cNvPr id="222" name="Example: webmail."/>
          <p:cNvSpPr txBox="1"/>
          <p:nvPr/>
        </p:nvSpPr>
        <p:spPr>
          <a:xfrm>
            <a:off x="2167456" y="3028412"/>
            <a:ext cx="1799071" cy="2921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35"/>
              <a:t>Example: webmail.</a:t>
            </a:r>
          </a:p>
        </p:txBody>
      </p:sp>
      <p:sp>
        <p:nvSpPr>
          <p:cNvPr id="223" name="Explicit Example: cell site location information."/>
          <p:cNvSpPr txBox="1"/>
          <p:nvPr/>
        </p:nvSpPr>
        <p:spPr>
          <a:xfrm>
            <a:off x="2194655" y="4078418"/>
            <a:ext cx="4323800" cy="2921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35"/>
              <a:t>Explicit Example: cell site location information.</a:t>
            </a:r>
          </a:p>
        </p:txBody>
      </p:sp>
      <p:sp>
        <p:nvSpPr>
          <p:cNvPr id="224" name="Implicit Examples: IP addresses, trunk identifiers."/>
          <p:cNvSpPr txBox="1"/>
          <p:nvPr/>
        </p:nvSpPr>
        <p:spPr>
          <a:xfrm>
            <a:off x="2194655" y="4422909"/>
            <a:ext cx="4599068" cy="2921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35"/>
              <a:t>Implicit Examples: IP addresses, trunk identifiers.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creen Shot 2015-06-01 at 9.37.24 PM.png" descr="Screen Shot 2015-06-01 at 9.37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622" y="1057172"/>
            <a:ext cx="5192756" cy="3550339"/>
          </a:xfrm>
          <a:prstGeom prst="rect">
            <a:avLst/>
          </a:prstGeom>
          <a:ln w="3175">
            <a:miter lim="400000"/>
          </a:ln>
        </p:spPr>
      </p:pic>
      <p:sp>
        <p:nvSpPr>
          <p:cNvPr id="227" name="171.64.78.██"/>
          <p:cNvSpPr txBox="1"/>
          <p:nvPr/>
        </p:nvSpPr>
        <p:spPr>
          <a:xfrm>
            <a:off x="3439312" y="371289"/>
            <a:ext cx="2271957" cy="41388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600" b="1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sz="2426"/>
              <a:t>171.64.78.██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If a court concludes that certain information is metadata for constitutional and statutory purposes…"/>
          <p:cNvSpPr txBox="1"/>
          <p:nvPr/>
        </p:nvSpPr>
        <p:spPr>
          <a:xfrm>
            <a:off x="228600" y="2266950"/>
            <a:ext cx="8839460" cy="284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 dirty="0"/>
              <a:t>If a court concludes that certain information is metadata for constitutional and statutory purposes…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Emphasis on domestic."/>
          <p:cNvSpPr txBox="1"/>
          <p:nvPr/>
        </p:nvSpPr>
        <p:spPr>
          <a:xfrm>
            <a:off x="3183625" y="2397253"/>
            <a:ext cx="2799345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/>
          <a:p>
            <a:pPr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rPr sz="2004"/>
              <a:t>Emphasis on </a:t>
            </a:r>
            <a:r>
              <a:rPr sz="2004" b="1"/>
              <a:t>domestic</a:t>
            </a:r>
            <a:r>
              <a:rPr sz="2004"/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3">
            <a:extLst>
              <a:ext uri="{FF2B5EF4-FFF2-40B4-BE49-F238E27FC236}">
                <a16:creationId xmlns:a16="http://schemas.microsoft.com/office/drawing/2014/main" id="{A91C6CBE-72B0-C147-8A66-581CF5E5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550"/>
            <a:ext cx="8001000" cy="479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Email"/>
          <p:cNvSpPr txBox="1"/>
          <p:nvPr/>
        </p:nvSpPr>
        <p:spPr>
          <a:xfrm>
            <a:off x="4171765" y="2368880"/>
            <a:ext cx="802003" cy="4057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373"/>
              <a:t>Email</a:t>
            </a:r>
          </a:p>
        </p:txBody>
      </p:sp>
      <p:sp>
        <p:nvSpPr>
          <p:cNvPr id="263" name="(2001-2011, FISC approved in 2004)"/>
          <p:cNvSpPr txBox="1"/>
          <p:nvPr/>
        </p:nvSpPr>
        <p:spPr>
          <a:xfrm>
            <a:off x="2648202" y="2791180"/>
            <a:ext cx="3875152" cy="3246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46"/>
              <a:t>(2001-2011, FISC approved in 2004)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73" y="998862"/>
            <a:ext cx="6150254" cy="3145777"/>
          </a:xfrm>
          <a:prstGeom prst="rect">
            <a:avLst/>
          </a:prstGeom>
          <a:ln w="3175">
            <a:miter lim="400000"/>
          </a:ln>
        </p:spPr>
      </p:pic>
      <p:pic>
        <p:nvPicPr>
          <p:cNvPr id="266" name="Oval Circle" descr="Oval Circ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35116" y="1969319"/>
            <a:ext cx="880253" cy="83041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hone"/>
          <p:cNvSpPr txBox="1"/>
          <p:nvPr/>
        </p:nvSpPr>
        <p:spPr>
          <a:xfrm>
            <a:off x="4112828" y="2368880"/>
            <a:ext cx="923832" cy="4057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373"/>
              <a:t>Phone</a:t>
            </a:r>
          </a:p>
        </p:txBody>
      </p:sp>
      <p:sp>
        <p:nvSpPr>
          <p:cNvPr id="270" name="(2001-present, FISC approved in 2006)"/>
          <p:cNvSpPr txBox="1"/>
          <p:nvPr/>
        </p:nvSpPr>
        <p:spPr>
          <a:xfrm>
            <a:off x="2509368" y="2791180"/>
            <a:ext cx="3892593" cy="32462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46" dirty="0"/>
              <a:t>(2001-</a:t>
            </a:r>
            <a:r>
              <a:rPr lang="en-US" sz="1846" dirty="0"/>
              <a:t>2015</a:t>
            </a:r>
            <a:r>
              <a:rPr sz="1846" dirty="0"/>
              <a:t>, FISC approved in 2006)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351" y="1493542"/>
            <a:ext cx="1029708" cy="2156417"/>
          </a:xfrm>
          <a:prstGeom prst="rect">
            <a:avLst/>
          </a:prstGeom>
          <a:ln w="3175">
            <a:miter lim="400000"/>
          </a:ln>
        </p:spPr>
      </p:pic>
      <p:sp>
        <p:nvSpPr>
          <p:cNvPr id="293" name="Line"/>
          <p:cNvSpPr/>
          <p:nvPr/>
        </p:nvSpPr>
        <p:spPr>
          <a:xfrm>
            <a:off x="2759518" y="2112338"/>
            <a:ext cx="3357459" cy="1"/>
          </a:xfrm>
          <a:prstGeom prst="line">
            <a:avLst/>
          </a:prstGeom>
          <a:ln w="76200">
            <a:solidFill>
              <a:srgbClr val="A6AAA9"/>
            </a:solidFill>
            <a:miter lim="400000"/>
            <a:tailEnd type="triangle"/>
          </a:ln>
        </p:spPr>
        <p:txBody>
          <a:bodyPr lIns="37672" tIns="37672" rIns="37672" bIns="37672" anchor="ctr"/>
          <a:lstStyle/>
          <a:p>
            <a:pPr>
              <a:defRPr sz="3200"/>
            </a:pPr>
            <a:endParaRPr sz="1687"/>
          </a:p>
        </p:txBody>
      </p:sp>
      <p:sp>
        <p:nvSpPr>
          <p:cNvPr id="294" name="FISA Business Record Order"/>
          <p:cNvSpPr txBox="1"/>
          <p:nvPr/>
        </p:nvSpPr>
        <p:spPr>
          <a:xfrm>
            <a:off x="2974581" y="1735423"/>
            <a:ext cx="2845428" cy="3357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FISA Business Record Order</a:t>
            </a:r>
          </a:p>
        </p:txBody>
      </p:sp>
      <p:sp>
        <p:nvSpPr>
          <p:cNvPr id="295" name="Line"/>
          <p:cNvSpPr/>
          <p:nvPr/>
        </p:nvSpPr>
        <p:spPr>
          <a:xfrm>
            <a:off x="2759518" y="3097058"/>
            <a:ext cx="3357459" cy="1"/>
          </a:xfrm>
          <a:prstGeom prst="line">
            <a:avLst/>
          </a:prstGeom>
          <a:ln w="76200">
            <a:solidFill>
              <a:srgbClr val="A6AAA9"/>
            </a:solidFill>
            <a:miter lim="400000"/>
            <a:headEnd type="triangle"/>
          </a:ln>
        </p:spPr>
        <p:txBody>
          <a:bodyPr lIns="37672" tIns="37672" rIns="37672" bIns="37672" anchor="ctr"/>
          <a:lstStyle/>
          <a:p>
            <a:pPr>
              <a:defRPr sz="3200"/>
            </a:pPr>
            <a:endParaRPr sz="1687"/>
          </a:p>
        </p:txBody>
      </p:sp>
      <p:sp>
        <p:nvSpPr>
          <p:cNvPr id="296" name="Bulk Telephone Metadata"/>
          <p:cNvSpPr txBox="1"/>
          <p:nvPr/>
        </p:nvSpPr>
        <p:spPr>
          <a:xfrm>
            <a:off x="3189783" y="2713446"/>
            <a:ext cx="2507323" cy="3357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Bulk Telephone Metadata</a:t>
            </a:r>
          </a:p>
        </p:txBody>
      </p:sp>
      <p:sp>
        <p:nvSpPr>
          <p:cNvPr id="297" name="Telco"/>
          <p:cNvSpPr txBox="1"/>
          <p:nvPr/>
        </p:nvSpPr>
        <p:spPr>
          <a:xfrm>
            <a:off x="6646208" y="2328324"/>
            <a:ext cx="909853" cy="4868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900"/>
              <a:t>Telco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7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"/>
                            </p:stCondLst>
                            <p:childTnLst>
                              <p:par>
                                <p:cTn id="2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 advAuto="0"/>
      <p:bldP spid="294" grpId="0" animBg="1" advAuto="0"/>
      <p:bldP spid="295" grpId="0" animBg="1" advAuto="0"/>
      <p:bldP spid="296" grpId="0" animBg="1" advAuto="0"/>
      <p:bldP spid="297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"/>
          <p:cNvGrpSpPr/>
          <p:nvPr/>
        </p:nvGrpSpPr>
        <p:grpSpPr>
          <a:xfrm>
            <a:off x="2779934" y="2960009"/>
            <a:ext cx="1246856" cy="2085795"/>
            <a:chOff x="227861" y="0"/>
            <a:chExt cx="2364407" cy="3955284"/>
          </a:xfrm>
        </p:grpSpPr>
        <p:grpSp>
          <p:nvGrpSpPr>
            <p:cNvPr id="334" name="Group"/>
            <p:cNvGrpSpPr/>
            <p:nvPr/>
          </p:nvGrpSpPr>
          <p:grpSpPr>
            <a:xfrm>
              <a:off x="227861" y="0"/>
              <a:ext cx="2364409" cy="3955285"/>
              <a:chOff x="227861" y="0"/>
              <a:chExt cx="2364407" cy="3955284"/>
            </a:xfrm>
          </p:grpSpPr>
          <p:pic>
            <p:nvPicPr>
              <p:cNvPr id="332" name="icon_15531.png" descr="icon_15531.png"/>
              <p:cNvPicPr>
                <a:picLocks noChangeAspect="1"/>
              </p:cNvPicPr>
              <p:nvPr/>
            </p:nvPicPr>
            <p:blipFill>
              <a:blip r:embed="rId2">
                <a:alphaModFix amt="70000"/>
              </a:blip>
              <a:stretch>
                <a:fillRect/>
              </a:stretch>
            </p:blipFill>
            <p:spPr>
              <a:xfrm>
                <a:off x="227861" y="0"/>
                <a:ext cx="2188817" cy="2188816"/>
              </a:xfrm>
              <a:prstGeom prst="rect">
                <a:avLst/>
              </a:prstGeom>
              <a:ln w="3175" cap="flat">
                <a:noFill/>
                <a:miter lim="400000"/>
              </a:ln>
              <a:effectLst/>
            </p:spPr>
          </p:pic>
          <p:sp>
            <p:nvSpPr>
              <p:cNvPr id="333" name="Station Table"/>
              <p:cNvSpPr/>
              <p:nvPr/>
            </p:nvSpPr>
            <p:spPr>
              <a:xfrm>
                <a:off x="1322269" y="2685284"/>
                <a:ext cx="1270001" cy="1270001"/>
              </a:xfrm>
              <a:prstGeom prst="line">
                <a:avLst/>
              </a:prstGeom>
              <a:noFill/>
              <a:ln w="3175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7672" tIns="37672" rIns="37672" bIns="37672" numCol="1" anchor="ctr">
                <a:spAutoFit/>
              </a:bodyPr>
              <a:lstStyle>
                <a:lvl1pPr>
                  <a:defRPr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Station Table</a:t>
                </a:r>
              </a:p>
            </p:txBody>
          </p:sp>
        </p:grpSp>
        <p:sp>
          <p:nvSpPr>
            <p:cNvPr id="335" name="RAS"/>
            <p:cNvSpPr/>
            <p:nvPr/>
          </p:nvSpPr>
          <p:spPr>
            <a:xfrm>
              <a:off x="1322269" y="546921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7672" tIns="37672" rIns="37672" bIns="37672" numCol="1" anchor="ctr">
              <a:spAutoFit/>
            </a:bodyPr>
            <a:lstStyle>
              <a:lvl1pPr>
                <a:defRPr sz="36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898"/>
                <a:t>RAS</a:t>
              </a: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5516991" y="2035081"/>
            <a:ext cx="1206396" cy="2037839"/>
            <a:chOff x="596177" y="0"/>
            <a:chExt cx="2287683" cy="3864344"/>
          </a:xfrm>
        </p:grpSpPr>
        <p:pic>
          <p:nvPicPr>
            <p:cNvPr id="337" name="icon_15531.png" descr="icon_15531.png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96177" y="0"/>
              <a:ext cx="2035368" cy="203536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38" name="Corporate Store"/>
            <p:cNvSpPr/>
            <p:nvPr/>
          </p:nvSpPr>
          <p:spPr>
            <a:xfrm>
              <a:off x="1613861" y="259434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7672" tIns="37672" rIns="37672" bIns="37672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Corporate Store</a:t>
              </a:r>
            </a:p>
          </p:txBody>
        </p:sp>
      </p:grpSp>
      <p:sp>
        <p:nvSpPr>
          <p:cNvPr id="340" name="Line"/>
          <p:cNvSpPr/>
          <p:nvPr/>
        </p:nvSpPr>
        <p:spPr>
          <a:xfrm>
            <a:off x="1290154" y="1106501"/>
            <a:ext cx="1374719" cy="1"/>
          </a:xfrm>
          <a:prstGeom prst="line">
            <a:avLst/>
          </a:prstGeom>
          <a:ln w="635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defTabSz="2410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33"/>
          </a:p>
        </p:txBody>
      </p:sp>
      <p:sp>
        <p:nvSpPr>
          <p:cNvPr id="341" name="Phone…"/>
          <p:cNvSpPr txBox="1"/>
          <p:nvPr/>
        </p:nvSpPr>
        <p:spPr>
          <a:xfrm>
            <a:off x="981353" y="582793"/>
            <a:ext cx="917657" cy="5630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/>
          <a:p>
            <a:pPr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82"/>
              <a:t>Phone</a:t>
            </a:r>
          </a:p>
          <a:p>
            <a:pPr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82"/>
              <a:t>Metadata</a:t>
            </a:r>
          </a:p>
        </p:txBody>
      </p:sp>
      <p:sp>
        <p:nvSpPr>
          <p:cNvPr id="342" name="Line"/>
          <p:cNvSpPr/>
          <p:nvPr/>
        </p:nvSpPr>
        <p:spPr>
          <a:xfrm>
            <a:off x="1249970" y="3792498"/>
            <a:ext cx="1374719" cy="1"/>
          </a:xfrm>
          <a:prstGeom prst="line">
            <a:avLst/>
          </a:prstGeom>
          <a:ln w="635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defTabSz="2410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33"/>
          </a:p>
        </p:txBody>
      </p:sp>
      <p:sp>
        <p:nvSpPr>
          <p:cNvPr id="343" name="Analyst…"/>
          <p:cNvSpPr txBox="1"/>
          <p:nvPr/>
        </p:nvSpPr>
        <p:spPr>
          <a:xfrm>
            <a:off x="816823" y="3235542"/>
            <a:ext cx="906372" cy="563008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/>
          <a:p>
            <a:pPr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82"/>
              <a:t>Analyst</a:t>
            </a:r>
          </a:p>
          <a:p>
            <a:pPr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582"/>
              <a:t>Targeting</a:t>
            </a:r>
          </a:p>
        </p:txBody>
      </p:sp>
      <p:sp>
        <p:nvSpPr>
          <p:cNvPr id="344" name="2 Hops"/>
          <p:cNvSpPr txBox="1"/>
          <p:nvPr/>
        </p:nvSpPr>
        <p:spPr>
          <a:xfrm>
            <a:off x="4201332" y="2267456"/>
            <a:ext cx="715678" cy="3195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2 Hops</a:t>
            </a:r>
          </a:p>
        </p:txBody>
      </p:sp>
      <p:sp>
        <p:nvSpPr>
          <p:cNvPr id="345" name="Line"/>
          <p:cNvSpPr/>
          <p:nvPr/>
        </p:nvSpPr>
        <p:spPr>
          <a:xfrm>
            <a:off x="6613505" y="2021649"/>
            <a:ext cx="420955" cy="4520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155" y="0"/>
                </a:moveTo>
                <a:cubicBezTo>
                  <a:pt x="21600" y="7095"/>
                  <a:pt x="21548" y="14295"/>
                  <a:pt x="0" y="21600"/>
                </a:cubicBezTo>
              </a:path>
            </a:pathLst>
          </a:custGeom>
          <a:ln w="762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defTabSz="2410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33"/>
          </a:p>
        </p:txBody>
      </p:sp>
      <p:sp>
        <p:nvSpPr>
          <p:cNvPr id="346" name="Analysis"/>
          <p:cNvSpPr txBox="1"/>
          <p:nvPr/>
        </p:nvSpPr>
        <p:spPr>
          <a:xfrm>
            <a:off x="7014501" y="2093327"/>
            <a:ext cx="827889" cy="3195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Analysis</a:t>
            </a:r>
          </a:p>
        </p:txBody>
      </p:sp>
      <p:grpSp>
        <p:nvGrpSpPr>
          <p:cNvPr id="351" name="Group"/>
          <p:cNvGrpSpPr/>
          <p:nvPr/>
        </p:nvGrpSpPr>
        <p:grpSpPr>
          <a:xfrm>
            <a:off x="3779902" y="2244709"/>
            <a:ext cx="1624380" cy="656576"/>
            <a:chOff x="0" y="0"/>
            <a:chExt cx="3080305" cy="1245060"/>
          </a:xfrm>
        </p:grpSpPr>
        <p:sp>
          <p:nvSpPr>
            <p:cNvPr id="347" name="Line"/>
            <p:cNvSpPr/>
            <p:nvPr/>
          </p:nvSpPr>
          <p:spPr>
            <a:xfrm>
              <a:off x="901083" y="622530"/>
              <a:ext cx="2179223" cy="1"/>
            </a:xfrm>
            <a:prstGeom prst="line">
              <a:avLst/>
            </a:prstGeom>
            <a:noFill/>
            <a:ln w="635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26789" tIns="26789" rIns="26789" bIns="26789" numCol="1" anchor="ctr">
              <a:noAutofit/>
            </a:bodyPr>
            <a:lstStyle/>
            <a:p>
              <a:pPr defTabSz="241082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33"/>
            </a:p>
          </p:txBody>
        </p:sp>
        <p:grpSp>
          <p:nvGrpSpPr>
            <p:cNvPr id="350" name="Group"/>
            <p:cNvGrpSpPr/>
            <p:nvPr/>
          </p:nvGrpSpPr>
          <p:grpSpPr>
            <a:xfrm>
              <a:off x="0" y="0"/>
              <a:ext cx="939954" cy="1245061"/>
              <a:chOff x="0" y="0"/>
              <a:chExt cx="939953" cy="1245060"/>
            </a:xfrm>
          </p:grpSpPr>
          <p:sp>
            <p:nvSpPr>
              <p:cNvPr id="348" name="Line"/>
              <p:cNvSpPr/>
              <p:nvPr/>
            </p:nvSpPr>
            <p:spPr>
              <a:xfrm>
                <a:off x="0" y="0"/>
                <a:ext cx="939954" cy="627495"/>
              </a:xfrm>
              <a:prstGeom prst="line">
                <a:avLst/>
              </a:prstGeom>
              <a:noFill/>
              <a:ln w="635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241082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33"/>
              </a:p>
            </p:txBody>
          </p:sp>
          <p:sp>
            <p:nvSpPr>
              <p:cNvPr id="349" name="Line"/>
              <p:cNvSpPr/>
              <p:nvPr/>
            </p:nvSpPr>
            <p:spPr>
              <a:xfrm flipV="1">
                <a:off x="0" y="617566"/>
                <a:ext cx="939954" cy="627495"/>
              </a:xfrm>
              <a:prstGeom prst="line">
                <a:avLst/>
              </a:prstGeom>
              <a:noFill/>
              <a:ln w="635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26789" tIns="26789" rIns="26789" bIns="26789" numCol="1" anchor="ctr">
                <a:noAutofit/>
              </a:bodyPr>
              <a:lstStyle/>
              <a:p>
                <a:pPr defTabSz="241082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 sz="633"/>
              </a:p>
            </p:txBody>
          </p:sp>
        </p:grpSp>
      </p:grpSp>
      <p:sp>
        <p:nvSpPr>
          <p:cNvPr id="352" name="Line"/>
          <p:cNvSpPr/>
          <p:nvPr/>
        </p:nvSpPr>
        <p:spPr>
          <a:xfrm>
            <a:off x="6771821" y="2953494"/>
            <a:ext cx="1073339" cy="0"/>
          </a:xfrm>
          <a:prstGeom prst="line">
            <a:avLst/>
          </a:prstGeom>
          <a:ln w="63500">
            <a:solidFill>
              <a:srgbClr val="A6AAA9"/>
            </a:solidFill>
            <a:miter lim="400000"/>
            <a:tailEnd type="triangle"/>
          </a:ln>
        </p:spPr>
        <p:txBody>
          <a:bodyPr lIns="26789" tIns="26789" rIns="26789" bIns="26789" anchor="ctr"/>
          <a:lstStyle/>
          <a:p>
            <a:pPr defTabSz="241082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633"/>
          </a:p>
        </p:txBody>
      </p:sp>
      <p:sp>
        <p:nvSpPr>
          <p:cNvPr id="353" name="Distribution"/>
          <p:cNvSpPr txBox="1"/>
          <p:nvPr/>
        </p:nvSpPr>
        <p:spPr>
          <a:xfrm>
            <a:off x="6550980" y="2599502"/>
            <a:ext cx="1085972" cy="3195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7672" tIns="37672" rIns="37672" bIns="37672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Distribution</a:t>
            </a:r>
          </a:p>
        </p:txBody>
      </p:sp>
      <p:grpSp>
        <p:nvGrpSpPr>
          <p:cNvPr id="356" name="COUNTER-TERRORISM"/>
          <p:cNvGrpSpPr/>
          <p:nvPr/>
        </p:nvGrpSpPr>
        <p:grpSpPr>
          <a:xfrm rot="21151545">
            <a:off x="1381449" y="2755087"/>
            <a:ext cx="2530605" cy="396814"/>
            <a:chOff x="0" y="0"/>
            <a:chExt cx="4798775" cy="752475"/>
          </a:xfrm>
        </p:grpSpPr>
        <p:sp>
          <p:nvSpPr>
            <p:cNvPr id="355" name="COUNTER-TERRORISM"/>
            <p:cNvSpPr txBox="1"/>
            <p:nvPr/>
          </p:nvSpPr>
          <p:spPr>
            <a:xfrm>
              <a:off x="38100" y="73263"/>
              <a:ext cx="4722574" cy="605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7672" tIns="37672" rIns="37672" bIns="37672" numCol="1" anchor="ctr">
              <a:spAutoFit/>
            </a:bodyPr>
            <a:lstStyle>
              <a:lvl1pPr>
                <a:defRPr sz="3000">
                  <a:solidFill>
                    <a:schemeClr val="accent5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582"/>
                <a:t>COUNTER-TERRORISM</a:t>
              </a:r>
            </a:p>
          </p:txBody>
        </p:sp>
        <p:pic>
          <p:nvPicPr>
            <p:cNvPr id="354" name="COUNTER-TERRORISM COUNTER-TERRORISM" descr="COUNTER-TERRORISM COUNTER-TERRORISM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4798775" cy="752475"/>
            </a:xfrm>
            <a:prstGeom prst="rect">
              <a:avLst/>
            </a:prstGeom>
            <a:effectLst/>
          </p:spPr>
        </p:pic>
      </p:grpSp>
      <p:grpSp>
        <p:nvGrpSpPr>
          <p:cNvPr id="359" name="FOREIGN INTELLIGENCE"/>
          <p:cNvGrpSpPr/>
          <p:nvPr/>
        </p:nvGrpSpPr>
        <p:grpSpPr>
          <a:xfrm rot="21151545">
            <a:off x="5214325" y="1661691"/>
            <a:ext cx="2662778" cy="396814"/>
            <a:chOff x="0" y="0"/>
            <a:chExt cx="5049414" cy="752476"/>
          </a:xfrm>
        </p:grpSpPr>
        <p:sp>
          <p:nvSpPr>
            <p:cNvPr id="358" name="FOREIGN INTELLIGENCE"/>
            <p:cNvSpPr txBox="1"/>
            <p:nvPr/>
          </p:nvSpPr>
          <p:spPr>
            <a:xfrm>
              <a:off x="38100" y="73263"/>
              <a:ext cx="4973213" cy="605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7672" tIns="37672" rIns="37672" bIns="37672" numCol="1" anchor="ctr">
              <a:spAutoFit/>
            </a:bodyPr>
            <a:lstStyle>
              <a:lvl1pPr>
                <a:defRPr sz="3000">
                  <a:solidFill>
                    <a:schemeClr val="accent2">
                      <a:hueOff val="-554920"/>
                      <a:satOff val="-21482"/>
                      <a:lumOff val="-6228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582"/>
                <a:t>FOREIGN INTELLIGENCE</a:t>
              </a:r>
            </a:p>
          </p:txBody>
        </p:sp>
        <p:pic>
          <p:nvPicPr>
            <p:cNvPr id="357" name="FOREIGN INTELLIGENCE FOREIGN INTELLIGENCE" descr="FOREIGN INTELLIGENCE FOREIGN INTELLIGENCE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5049414" cy="752476"/>
            </a:xfrm>
            <a:prstGeom prst="rect">
              <a:avLst/>
            </a:prstGeom>
            <a:effectLst/>
          </p:spPr>
        </p:pic>
      </p:grpSp>
      <p:grpSp>
        <p:nvGrpSpPr>
          <p:cNvPr id="363" name="Group"/>
          <p:cNvGrpSpPr/>
          <p:nvPr/>
        </p:nvGrpSpPr>
        <p:grpSpPr>
          <a:xfrm>
            <a:off x="2820394" y="552273"/>
            <a:ext cx="1206396" cy="1978639"/>
            <a:chOff x="8039" y="0"/>
            <a:chExt cx="2287683" cy="3752084"/>
          </a:xfrm>
        </p:grpSpPr>
        <p:pic>
          <p:nvPicPr>
            <p:cNvPr id="360" name="icon_15531.png" descr="icon_15531.png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8039" y="0"/>
              <a:ext cx="2035369" cy="203536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61" name="Raw Data"/>
            <p:cNvSpPr/>
            <p:nvPr/>
          </p:nvSpPr>
          <p:spPr>
            <a:xfrm>
              <a:off x="1025723" y="2482084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7672" tIns="37672" rIns="37672" bIns="37672" numCol="1" anchor="ctr">
              <a:spAutoFit/>
            </a:bodyPr>
            <a:lstStyle>
              <a:lvl1pPr>
                <a:defRPr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Raw Data</a:t>
              </a:r>
            </a:p>
          </p:txBody>
        </p:sp>
        <p:sp>
          <p:nvSpPr>
            <p:cNvPr id="362" name="18 Months"/>
            <p:cNvSpPr/>
            <p:nvPr/>
          </p:nvSpPr>
          <p:spPr>
            <a:xfrm>
              <a:off x="1013023" y="484162"/>
              <a:ext cx="1270001" cy="1270001"/>
            </a:xfrm>
            <a:prstGeom prst="line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7672" tIns="37672" rIns="37672" bIns="37672" numCol="1" anchor="ctr">
              <a:spAutoFit/>
            </a:bodyPr>
            <a:lstStyle>
              <a:lvl1pPr>
                <a:defRPr sz="2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sz="1055"/>
                <a:t>18 Months</a:t>
              </a:r>
            </a:p>
          </p:txBody>
        </p:sp>
      </p:grpSp>
      <p:sp>
        <p:nvSpPr>
          <p:cNvPr id="364" name="USA FREEDOM"/>
          <p:cNvSpPr txBox="1"/>
          <p:nvPr/>
        </p:nvSpPr>
        <p:spPr>
          <a:xfrm>
            <a:off x="5329096" y="450072"/>
            <a:ext cx="2128520" cy="3814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15"/>
              <a:t>USA FREEDOM</a:t>
            </a:r>
          </a:p>
        </p:txBody>
      </p:sp>
      <p:sp>
        <p:nvSpPr>
          <p:cNvPr id="365" name="Rectangle"/>
          <p:cNvSpPr/>
          <p:nvPr/>
        </p:nvSpPr>
        <p:spPr>
          <a:xfrm>
            <a:off x="1206791" y="442562"/>
            <a:ext cx="2787424" cy="1614546"/>
          </a:xfrm>
          <a:prstGeom prst="rect">
            <a:avLst/>
          </a:prstGeom>
          <a:ln w="635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20092" tIns="20092" rIns="20092" bIns="20092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1160"/>
          </a:p>
        </p:txBody>
      </p:sp>
      <p:grpSp>
        <p:nvGrpSpPr>
          <p:cNvPr id="371" name="Group"/>
          <p:cNvGrpSpPr/>
          <p:nvPr/>
        </p:nvGrpSpPr>
        <p:grpSpPr>
          <a:xfrm>
            <a:off x="1587047" y="3924415"/>
            <a:ext cx="618383" cy="1106888"/>
            <a:chOff x="0" y="0"/>
            <a:chExt cx="1172636" cy="2098986"/>
          </a:xfrm>
        </p:grpSpPr>
        <p:pic>
          <p:nvPicPr>
            <p:cNvPr id="36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9" y="0"/>
              <a:ext cx="1172118" cy="1122303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367" name="Line"/>
            <p:cNvSpPr/>
            <p:nvPr/>
          </p:nvSpPr>
          <p:spPr>
            <a:xfrm flipH="1">
              <a:off x="91993" y="1035259"/>
              <a:ext cx="1" cy="970485"/>
            </a:xfrm>
            <a:prstGeom prst="line">
              <a:avLst/>
            </a:prstGeom>
            <a:noFill/>
            <a:ln w="558800" cap="flat">
              <a:solidFill>
                <a:srgbClr val="B87A1B"/>
              </a:solidFill>
              <a:prstDash val="solid"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>
                <a:defRPr sz="3200"/>
              </a:pPr>
              <a:endParaRPr sz="1687"/>
            </a:p>
          </p:txBody>
        </p:sp>
        <p:sp>
          <p:nvSpPr>
            <p:cNvPr id="368" name="Line"/>
            <p:cNvSpPr/>
            <p:nvPr/>
          </p:nvSpPr>
          <p:spPr>
            <a:xfrm flipH="1">
              <a:off x="1076535" y="1035259"/>
              <a:ext cx="1" cy="970485"/>
            </a:xfrm>
            <a:prstGeom prst="line">
              <a:avLst/>
            </a:prstGeom>
            <a:noFill/>
            <a:ln w="558800" cap="flat">
              <a:solidFill>
                <a:srgbClr val="B87A1B"/>
              </a:solidFill>
              <a:prstDash val="solid"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>
                <a:defRPr sz="3200"/>
              </a:pPr>
              <a:endParaRPr sz="1687"/>
            </a:p>
          </p:txBody>
        </p:sp>
        <p:sp>
          <p:nvSpPr>
            <p:cNvPr id="369" name="Circle"/>
            <p:cNvSpPr/>
            <p:nvPr/>
          </p:nvSpPr>
          <p:spPr>
            <a:xfrm>
              <a:off x="0" y="1914999"/>
              <a:ext cx="183988" cy="183988"/>
            </a:xfrm>
            <a:prstGeom prst="ellipse">
              <a:avLst/>
            </a:prstGeom>
            <a:solidFill>
              <a:srgbClr val="B87928"/>
            </a:solidFill>
            <a:ln w="3175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87"/>
            </a:p>
          </p:txBody>
        </p:sp>
        <p:sp>
          <p:nvSpPr>
            <p:cNvPr id="370" name="Circle"/>
            <p:cNvSpPr/>
            <p:nvPr/>
          </p:nvSpPr>
          <p:spPr>
            <a:xfrm>
              <a:off x="984542" y="1914999"/>
              <a:ext cx="183988" cy="183988"/>
            </a:xfrm>
            <a:prstGeom prst="ellipse">
              <a:avLst/>
            </a:prstGeom>
            <a:solidFill>
              <a:srgbClr val="B87928"/>
            </a:solidFill>
            <a:ln w="3175" cap="flat">
              <a:noFill/>
              <a:miter lim="400000"/>
            </a:ln>
            <a:effectLst/>
          </p:spPr>
          <p:txBody>
            <a:bodyPr wrap="square" lIns="37672" tIns="37672" rIns="37672" bIns="37672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87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appflow.pdf" descr="appflow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40" y="237282"/>
            <a:ext cx="5904521" cy="466893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Age"/>
          <p:cNvSpPr txBox="1"/>
          <p:nvPr/>
        </p:nvSpPr>
        <p:spPr>
          <a:xfrm>
            <a:off x="4351200" y="891706"/>
            <a:ext cx="438822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Age</a:t>
            </a:r>
          </a:p>
        </p:txBody>
      </p:sp>
      <p:pic>
        <p:nvPicPr>
          <p:cNvPr id="393" name="ages.png" descr="ag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68" y="1471810"/>
            <a:ext cx="3810065" cy="285754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ender"/>
          <p:cNvSpPr txBox="1"/>
          <p:nvPr/>
        </p:nvSpPr>
        <p:spPr>
          <a:xfrm>
            <a:off x="4184448" y="891706"/>
            <a:ext cx="775453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Gender</a:t>
            </a:r>
          </a:p>
        </p:txBody>
      </p:sp>
      <p:pic>
        <p:nvPicPr>
          <p:cNvPr id="396" name="genders.png" descr="gen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26" y="1471810"/>
            <a:ext cx="2857549" cy="285754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exponential_hops.png" descr="exponential_hop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793" y="1299270"/>
            <a:ext cx="3884414" cy="25449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Approximate degree distribution over one year."/>
          <p:cNvSpPr txBox="1"/>
          <p:nvPr/>
        </p:nvSpPr>
        <p:spPr>
          <a:xfrm>
            <a:off x="2319992" y="4445798"/>
            <a:ext cx="4527442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Approximate degree distribution over one year.</a:t>
            </a:r>
          </a:p>
        </p:txBody>
      </p:sp>
      <p:pic>
        <p:nvPicPr>
          <p:cNvPr id="412" name="notional_degree_distribution.pdf" descr="notional_degree_distribut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062" y="1003771"/>
            <a:ext cx="3965876" cy="313595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83162-9272-BE42-B4EE-0796A7CB6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809750"/>
            <a:ext cx="8229600" cy="857250"/>
          </a:xfrm>
        </p:spPr>
        <p:txBody>
          <a:bodyPr/>
          <a:lstStyle/>
          <a:p>
            <a:r>
              <a:rPr lang="en-US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1067227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Image" descr="Image"/>
          <p:cNvPicPr>
            <a:picLocks noChangeAspect="1"/>
          </p:cNvPicPr>
          <p:nvPr/>
        </p:nvPicPr>
        <p:blipFill>
          <a:blip r:embed="rId2"/>
          <a:srcRect t="8275" b="57141"/>
          <a:stretch>
            <a:fillRect/>
          </a:stretch>
        </p:blipFill>
        <p:spPr>
          <a:xfrm>
            <a:off x="747861" y="762651"/>
            <a:ext cx="7648206" cy="34424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USA FREEDOM + filtering out popular numbers"/>
          <p:cNvSpPr txBox="1"/>
          <p:nvPr/>
        </p:nvSpPr>
        <p:spPr>
          <a:xfrm>
            <a:off x="2422903" y="3641870"/>
            <a:ext cx="4313409" cy="2975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USA FREEDOM + filtering out popular numbers</a:t>
            </a:r>
          </a:p>
        </p:txBody>
      </p:sp>
      <p:sp>
        <p:nvSpPr>
          <p:cNvPr id="417" name="≈"/>
          <p:cNvSpPr txBox="1"/>
          <p:nvPr/>
        </p:nvSpPr>
        <p:spPr>
          <a:xfrm>
            <a:off x="4486727" y="4016917"/>
            <a:ext cx="164709" cy="2975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≈</a:t>
            </a:r>
          </a:p>
        </p:txBody>
      </p:sp>
      <p:sp>
        <p:nvSpPr>
          <p:cNvPr id="418" name="25,000 phone subscribers per query"/>
          <p:cNvSpPr txBox="1"/>
          <p:nvPr/>
        </p:nvSpPr>
        <p:spPr>
          <a:xfrm>
            <a:off x="2632206" y="4391964"/>
            <a:ext cx="3879588" cy="2975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25,000 phone subscribers per query</a:t>
            </a:r>
          </a:p>
        </p:txBody>
      </p:sp>
      <p:pic>
        <p:nvPicPr>
          <p:cNvPr id="419" name="Image" descr="Image"/>
          <p:cNvPicPr>
            <a:picLocks noChangeAspect="1"/>
          </p:cNvPicPr>
          <p:nvPr/>
        </p:nvPicPr>
        <p:blipFill>
          <a:blip r:embed="rId2"/>
          <a:srcRect l="14759" t="9589" r="15049" b="67695"/>
          <a:stretch>
            <a:fillRect/>
          </a:stretch>
        </p:blipFill>
        <p:spPr>
          <a:xfrm>
            <a:off x="1579473" y="558894"/>
            <a:ext cx="5985120" cy="252099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" grpId="0" animBg="1" advAuto="0"/>
      <p:bldP spid="417" grpId="0" animBg="1" advAuto="0"/>
      <p:bldP spid="41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Image" descr="Image"/>
          <p:cNvPicPr>
            <a:picLocks noChangeAspect="1"/>
          </p:cNvPicPr>
          <p:nvPr/>
        </p:nvPicPr>
        <p:blipFill>
          <a:blip r:embed="rId2"/>
          <a:srcRect t="20369" r="55409"/>
          <a:stretch>
            <a:fillRect/>
          </a:stretch>
        </p:blipFill>
        <p:spPr>
          <a:xfrm>
            <a:off x="1449035" y="1964182"/>
            <a:ext cx="3344855" cy="1215213"/>
          </a:xfrm>
          <a:prstGeom prst="rect">
            <a:avLst/>
          </a:prstGeom>
          <a:ln w="3175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2"/>
          <a:srcRect l="57659" t="20369"/>
          <a:stretch>
            <a:fillRect/>
          </a:stretch>
        </p:blipFill>
        <p:spPr>
          <a:xfrm>
            <a:off x="4438629" y="1964182"/>
            <a:ext cx="3175977" cy="1215187"/>
          </a:xfrm>
          <a:prstGeom prst="rect">
            <a:avLst/>
          </a:prstGeom>
          <a:ln w="3175">
            <a:miter lim="400000"/>
          </a:ln>
        </p:spPr>
      </p:pic>
      <p:sp>
        <p:nvSpPr>
          <p:cNvPr id="434" name="Re-Identification"/>
          <p:cNvSpPr txBox="1"/>
          <p:nvPr/>
        </p:nvSpPr>
        <p:spPr>
          <a:xfrm>
            <a:off x="3767543" y="891706"/>
            <a:ext cx="1612220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Re-Identification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Home Location Inference"/>
          <p:cNvSpPr txBox="1"/>
          <p:nvPr/>
        </p:nvSpPr>
        <p:spPr>
          <a:xfrm>
            <a:off x="3344569" y="891706"/>
            <a:ext cx="2463415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Home Location Inference</a:t>
            </a:r>
          </a:p>
        </p:txBody>
      </p:sp>
      <p:pic>
        <p:nvPicPr>
          <p:cNvPr id="448" name="home_prediction_accuracy.png" descr="home_prediction_accurac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68" y="1471810"/>
            <a:ext cx="3810065" cy="2857549"/>
          </a:xfrm>
          <a:prstGeom prst="rect">
            <a:avLst/>
          </a:prstGeom>
          <a:ln w="3175">
            <a:miter lim="400000"/>
          </a:ln>
        </p:spPr>
      </p:pic>
      <p:sp>
        <p:nvSpPr>
          <p:cNvPr id="449" name="Methodology: re-identify businesses, cluster their locations"/>
          <p:cNvSpPr txBox="1"/>
          <p:nvPr/>
        </p:nvSpPr>
        <p:spPr>
          <a:xfrm>
            <a:off x="2286731" y="4603331"/>
            <a:ext cx="4598615" cy="265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371"/>
              <a:t>Methodology: re-identify businesses, cluster their locations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lationship Inference"/>
          <p:cNvSpPr txBox="1"/>
          <p:nvPr/>
        </p:nvSpPr>
        <p:spPr>
          <a:xfrm>
            <a:off x="3475585" y="891706"/>
            <a:ext cx="2200523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Relationship Inference</a:t>
            </a:r>
          </a:p>
        </p:txBody>
      </p:sp>
      <p:pic>
        <p:nvPicPr>
          <p:cNvPr id="452" name="dating_detector_svm_param_grid_cropped.png" descr="dating_detector_svm_param_grid_cropp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68" y="1471810"/>
            <a:ext cx="3810065" cy="2857549"/>
          </a:xfrm>
          <a:prstGeom prst="rect">
            <a:avLst/>
          </a:prstGeom>
          <a:ln w="3175">
            <a:miter lim="400000"/>
          </a:ln>
        </p:spPr>
      </p:pic>
      <p:sp>
        <p:nvSpPr>
          <p:cNvPr id="453" name="Methodology: generate features from metadata, train an SVM"/>
          <p:cNvSpPr txBox="1"/>
          <p:nvPr/>
        </p:nvSpPr>
        <p:spPr>
          <a:xfrm>
            <a:off x="2175308" y="4603331"/>
            <a:ext cx="4819829" cy="265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371"/>
              <a:t>Methodology: generate features from metadata, train an SVM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lationship Inference"/>
          <p:cNvSpPr txBox="1"/>
          <p:nvPr/>
        </p:nvSpPr>
        <p:spPr>
          <a:xfrm>
            <a:off x="3475585" y="891706"/>
            <a:ext cx="2200523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Relationship Inference</a:t>
            </a:r>
          </a:p>
        </p:txBody>
      </p:sp>
      <p:pic>
        <p:nvPicPr>
          <p:cNvPr id="4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245" y="2039680"/>
            <a:ext cx="3735511" cy="1452352"/>
          </a:xfrm>
          <a:prstGeom prst="rect">
            <a:avLst/>
          </a:prstGeom>
          <a:ln w="3175">
            <a:miter lim="400000"/>
          </a:ln>
        </p:spPr>
      </p:pic>
      <p:sp>
        <p:nvSpPr>
          <p:cNvPr id="457" name="Methodology: comparison to Facebook data"/>
          <p:cNvSpPr txBox="1"/>
          <p:nvPr/>
        </p:nvSpPr>
        <p:spPr>
          <a:xfrm>
            <a:off x="2847931" y="4603331"/>
            <a:ext cx="3468497" cy="265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371"/>
              <a:t>Methodology: comparison to Facebook data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ligion Inference"/>
          <p:cNvSpPr txBox="1"/>
          <p:nvPr/>
        </p:nvSpPr>
        <p:spPr>
          <a:xfrm>
            <a:off x="3678124" y="891706"/>
            <a:ext cx="1793360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Religion Inference</a:t>
            </a:r>
          </a:p>
        </p:txBody>
      </p:sp>
      <p:sp>
        <p:nvSpPr>
          <p:cNvPr id="460" name="≈ 3/4 accuracy"/>
          <p:cNvSpPr txBox="1"/>
          <p:nvPr/>
        </p:nvSpPr>
        <p:spPr>
          <a:xfrm>
            <a:off x="3562976" y="2362118"/>
            <a:ext cx="2035413" cy="4192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373"/>
              <a:t>≈ 3/4 accuracy</a:t>
            </a:r>
          </a:p>
        </p:txBody>
      </p:sp>
      <p:sp>
        <p:nvSpPr>
          <p:cNvPr id="461" name="Methodology: comparison to Facebook data"/>
          <p:cNvSpPr txBox="1"/>
          <p:nvPr/>
        </p:nvSpPr>
        <p:spPr>
          <a:xfrm>
            <a:off x="2847931" y="4603331"/>
            <a:ext cx="3468497" cy="265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371"/>
              <a:t>Methodology: comparison to Facebook data</a:t>
            </a:r>
          </a:p>
        </p:txBody>
      </p:sp>
      <p:sp>
        <p:nvSpPr>
          <p:cNvPr id="462" name="(naïve heuristic on a small sample)"/>
          <p:cNvSpPr txBox="1"/>
          <p:nvPr/>
        </p:nvSpPr>
        <p:spPr>
          <a:xfrm>
            <a:off x="3093180" y="2899204"/>
            <a:ext cx="2982788" cy="28121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476"/>
              <a:t>(naïve heuristic on a small sample)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ensitive Trait Inference"/>
          <p:cNvSpPr txBox="1"/>
          <p:nvPr/>
        </p:nvSpPr>
        <p:spPr>
          <a:xfrm>
            <a:off x="3392235" y="891706"/>
            <a:ext cx="2366722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Sensitive Trait Inference</a:t>
            </a:r>
          </a:p>
        </p:txBody>
      </p:sp>
      <p:sp>
        <p:nvSpPr>
          <p:cNvPr id="465" name="Methodology: automated number re-identification"/>
          <p:cNvSpPr txBox="1"/>
          <p:nvPr/>
        </p:nvSpPr>
        <p:spPr>
          <a:xfrm>
            <a:off x="2649528" y="4603331"/>
            <a:ext cx="3866042" cy="265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371"/>
              <a:t>Methodology: automated number re-identification</a:t>
            </a:r>
          </a:p>
        </p:txBody>
      </p:sp>
      <p:pic>
        <p:nvPicPr>
          <p:cNvPr id="466" name="Image" descr="Image"/>
          <p:cNvPicPr>
            <a:picLocks noChangeAspect="1"/>
          </p:cNvPicPr>
          <p:nvPr/>
        </p:nvPicPr>
        <p:blipFill>
          <a:blip r:embed="rId2"/>
          <a:srcRect l="49649" t="58627" r="10395" b="24554"/>
          <a:stretch>
            <a:fillRect/>
          </a:stretch>
        </p:blipFill>
        <p:spPr>
          <a:xfrm>
            <a:off x="2330508" y="1677602"/>
            <a:ext cx="4482963" cy="24559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ensitive Trait Inference"/>
          <p:cNvSpPr txBox="1"/>
          <p:nvPr/>
        </p:nvSpPr>
        <p:spPr>
          <a:xfrm>
            <a:off x="3392235" y="891706"/>
            <a:ext cx="2366722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Sensitive Trait Inference</a:t>
            </a:r>
          </a:p>
        </p:txBody>
      </p:sp>
      <p:sp>
        <p:nvSpPr>
          <p:cNvPr id="469" name="Methodology: automated number re-identification"/>
          <p:cNvSpPr txBox="1"/>
          <p:nvPr/>
        </p:nvSpPr>
        <p:spPr>
          <a:xfrm>
            <a:off x="2649528" y="4603331"/>
            <a:ext cx="3866042" cy="2650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371"/>
              <a:t>Methodology: automated number re-identification</a:t>
            </a:r>
          </a:p>
        </p:txBody>
      </p:sp>
      <p:pic>
        <p:nvPicPr>
          <p:cNvPr id="470" name="Image" descr="Image"/>
          <p:cNvPicPr>
            <a:picLocks noChangeAspect="1"/>
          </p:cNvPicPr>
          <p:nvPr/>
        </p:nvPicPr>
        <p:blipFill>
          <a:blip r:embed="rId2"/>
          <a:srcRect l="7180" t="11821" r="49791" b="64300"/>
          <a:stretch>
            <a:fillRect/>
          </a:stretch>
        </p:blipFill>
        <p:spPr>
          <a:xfrm>
            <a:off x="2182750" y="1373398"/>
            <a:ext cx="4375376" cy="316027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DF0FDF-B5D9-3248-818B-C429CA5F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New/Ongoing:</a:t>
            </a:r>
            <a:br>
              <a:rPr lang="en-US" dirty="0"/>
            </a:br>
            <a:r>
              <a:rPr lang="en-US" dirty="0"/>
              <a:t>FISA and Incidental Collection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199B5C-A95D-DC44-BAD3-6620D2A22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809750"/>
            <a:ext cx="3990502" cy="315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B6D1E-0402-6D43-B80F-DB0CE8B6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52550"/>
            <a:ext cx="3683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“You have my telephone number,…"/>
          <p:cNvSpPr txBox="1"/>
          <p:nvPr/>
        </p:nvSpPr>
        <p:spPr>
          <a:xfrm>
            <a:off x="2015299" y="2111573"/>
            <a:ext cx="4477876" cy="6382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l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98"/>
              <a:t>“You have my telephone number,</a:t>
            </a:r>
          </a:p>
          <a:p>
            <a:pPr algn="l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98"/>
              <a:t>  connecting with your telephone number.</a:t>
            </a:r>
          </a:p>
        </p:txBody>
      </p:sp>
      <p:sp>
        <p:nvSpPr>
          <p:cNvPr id="429" name="There are no names… in that database.”"/>
          <p:cNvSpPr txBox="1"/>
          <p:nvPr/>
        </p:nvSpPr>
        <p:spPr>
          <a:xfrm>
            <a:off x="2015299" y="2841102"/>
            <a:ext cx="4554244" cy="3461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  There are no names… in that database.”</a:t>
            </a:r>
          </a:p>
        </p:txBody>
      </p:sp>
      <p:sp>
        <p:nvSpPr>
          <p:cNvPr id="430" name="-President Obama"/>
          <p:cNvSpPr txBox="1"/>
          <p:nvPr/>
        </p:nvSpPr>
        <p:spPr>
          <a:xfrm>
            <a:off x="4991551" y="3409950"/>
            <a:ext cx="1806184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-President Obama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8973BD-AA38-5D45-84DC-9D349DA09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9" y="0"/>
            <a:ext cx="2233661" cy="27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8">
                                            <p:txEl>
                                              <p:charRg st="72" end="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428">
                                            <p:txEl>
                                              <p:charRg st="72" end="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" grpId="0" build="p" bldLvl="5" animBg="1" advAuto="0"/>
      <p:bldP spid="429" grpId="0" animBg="1" advAuto="0"/>
      <p:bldP spid="430" grpId="0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D254B4-3718-E044-9011-2DC0D3F8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81150"/>
            <a:ext cx="8229600" cy="857250"/>
          </a:xfrm>
        </p:spPr>
        <p:txBody>
          <a:bodyPr/>
          <a:lstStyle/>
          <a:p>
            <a:r>
              <a:rPr lang="en-US" dirty="0"/>
              <a:t>DNS, Surveillance, and Privacy</a:t>
            </a:r>
          </a:p>
        </p:txBody>
      </p:sp>
    </p:spTree>
    <p:extLst>
      <p:ext uri="{BB962C8B-B14F-4D97-AF65-F5344CB8AC3E}">
        <p14:creationId xmlns:p14="http://schemas.microsoft.com/office/powerpoint/2010/main" val="3140525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36" y="1042771"/>
            <a:ext cx="3962796" cy="410072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586865"/>
          </a:xfrm>
        </p:spPr>
        <p:txBody>
          <a:bodyPr/>
          <a:lstStyle/>
          <a:p>
            <a:r>
              <a:rPr lang="en-US" dirty="0"/>
              <a:t>FCC Rulemaking Process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61897" y="4788523"/>
            <a:ext cx="15927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Credit: Jonathan Mayer</a:t>
            </a:r>
          </a:p>
        </p:txBody>
      </p:sp>
    </p:spTree>
    <p:extLst>
      <p:ext uri="{BB962C8B-B14F-4D97-AF65-F5344CB8AC3E}">
        <p14:creationId xmlns:p14="http://schemas.microsoft.com/office/powerpoint/2010/main" val="3935986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the Open Internet Order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742" y="1216755"/>
            <a:ext cx="5369331" cy="37358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61897" y="4788523"/>
            <a:ext cx="1592797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Credit: Jonathan Mayer</a:t>
            </a:r>
          </a:p>
        </p:txBody>
      </p:sp>
    </p:spTree>
    <p:extLst>
      <p:ext uri="{BB962C8B-B14F-4D97-AF65-F5344CB8AC3E}">
        <p14:creationId xmlns:p14="http://schemas.microsoft.com/office/powerpoint/2010/main" val="1218541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Internet Order: </a:t>
            </a:r>
            <a:br>
              <a:rPr lang="en-US" dirty="0"/>
            </a:br>
            <a:r>
              <a:rPr lang="en-US" dirty="0"/>
              <a:t>Reclassification of ISPs Under Title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Bright Line Rules</a:t>
            </a:r>
          </a:p>
          <a:p>
            <a:pPr lvl="1"/>
            <a:r>
              <a:rPr lang="en-US" dirty="0"/>
              <a:t>Transparency</a:t>
            </a:r>
          </a:p>
          <a:p>
            <a:pPr lvl="1"/>
            <a:r>
              <a:rPr lang="en-US" dirty="0"/>
              <a:t>No blocking</a:t>
            </a:r>
          </a:p>
          <a:p>
            <a:pPr lvl="1"/>
            <a:r>
              <a:rPr lang="en-US" dirty="0"/>
              <a:t>No throttling</a:t>
            </a:r>
          </a:p>
          <a:p>
            <a:pPr lvl="1"/>
            <a:r>
              <a:rPr lang="en-US" dirty="0"/>
              <a:t>No paid prioritization</a:t>
            </a:r>
          </a:p>
          <a:p>
            <a:pPr lvl="1"/>
            <a:r>
              <a:rPr lang="en-US" dirty="0"/>
              <a:t>No unreasonable interference or disadvantage</a:t>
            </a:r>
          </a:p>
          <a:p>
            <a:endParaRPr lang="en-US" dirty="0"/>
          </a:p>
          <a:p>
            <a:r>
              <a:rPr lang="en-US" dirty="0"/>
              <a:t>… various exceptions for “reasonable network management” practices</a:t>
            </a:r>
          </a:p>
        </p:txBody>
      </p:sp>
    </p:spTree>
    <p:extLst>
      <p:ext uri="{BB962C8B-B14F-4D97-AF65-F5344CB8AC3E}">
        <p14:creationId xmlns:p14="http://schemas.microsoft.com/office/powerpoint/2010/main" val="40840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Less-Discussed Aspect of OIO: Privacy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Reclassification of ISPs under Title II makes them subject to the Telecommunications Act</a:t>
            </a:r>
          </a:p>
          <a:p>
            <a:r>
              <a:rPr lang="en-US" dirty="0"/>
              <a:t>Section 222: Privacy of Customer Information</a:t>
            </a:r>
          </a:p>
          <a:p>
            <a:pPr lvl="1"/>
            <a:r>
              <a:rPr lang="en-US" sz="1200" dirty="0"/>
              <a:t>“Every telecommunications carrier has a duty to protect the confidentiality of proprietary information of, and relating to, other telecommunication carriers, equipment manufacturers, and customers, including telecommunication carriers reselling telecommunications services provided by a telecommunications carrier.”</a:t>
            </a:r>
          </a:p>
          <a:p>
            <a:pPr lvl="1"/>
            <a:r>
              <a:rPr lang="en-US" sz="1200" dirty="0"/>
              <a:t>Confidentiality of “Customer Proprietary Network Information”</a:t>
            </a:r>
          </a:p>
          <a:p>
            <a:r>
              <a:rPr lang="en-US" sz="2250" dirty="0"/>
              <a:t>Exceptions:</a:t>
            </a:r>
          </a:p>
          <a:p>
            <a:pPr lvl="1"/>
            <a:r>
              <a:rPr lang="en-US" sz="1950" dirty="0"/>
              <a:t>Billing, protection of property rights, public safety, delivery of emergency services, …</a:t>
            </a:r>
          </a:p>
          <a:p>
            <a:pPr lvl="1"/>
            <a:r>
              <a:rPr lang="en-US" sz="1950" dirty="0"/>
              <a:t>“…to protect the rights or property of the carrier, or </a:t>
            </a:r>
            <a:r>
              <a:rPr lang="en-US" sz="1950" b="1" dirty="0">
                <a:solidFill>
                  <a:srgbClr val="FF0000"/>
                </a:solidFill>
              </a:rPr>
              <a:t>to protect users of those services</a:t>
            </a:r>
            <a:r>
              <a:rPr lang="en-US" sz="1950" dirty="0"/>
              <a:t> and other carriers from fraudulent, abusive, or unlawful use of, or subscription to, such services;”</a:t>
            </a:r>
          </a:p>
          <a:p>
            <a:pPr lvl="1"/>
            <a:endParaRPr lang="en-US" sz="1425" dirty="0"/>
          </a:p>
        </p:txBody>
      </p:sp>
    </p:spTree>
    <p:extLst>
      <p:ext uri="{BB962C8B-B14F-4D97-AF65-F5344CB8AC3E}">
        <p14:creationId xmlns:p14="http://schemas.microsoft.com/office/powerpoint/2010/main" val="3677643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April 2016: </a:t>
            </a:r>
            <a:br>
              <a:rPr lang="en-US" dirty="0"/>
            </a:br>
            <a:r>
              <a:rPr lang="en-US" dirty="0"/>
              <a:t>FCC Notice of Proposed Rulemaking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aspects</a:t>
            </a:r>
          </a:p>
          <a:p>
            <a:pPr lvl="1"/>
            <a:r>
              <a:rPr lang="en-US" dirty="0"/>
              <a:t>Protection of content</a:t>
            </a:r>
          </a:p>
          <a:p>
            <a:pPr lvl="1"/>
            <a:r>
              <a:rPr lang="en-US" dirty="0"/>
              <a:t>Protection of CPNI (e.g., SSN, address)</a:t>
            </a:r>
          </a:p>
          <a:p>
            <a:pPr lvl="1"/>
            <a:r>
              <a:rPr lang="en-US" dirty="0"/>
              <a:t>Data security and breach notification</a:t>
            </a:r>
          </a:p>
          <a:p>
            <a:pPr lvl="1"/>
            <a:endParaRPr lang="en-US" dirty="0"/>
          </a:p>
          <a:p>
            <a:r>
              <a:rPr lang="en-US" dirty="0"/>
              <a:t>Defining scope</a:t>
            </a:r>
          </a:p>
          <a:p>
            <a:pPr lvl="1"/>
            <a:r>
              <a:rPr lang="en-US" dirty="0"/>
              <a:t>Who is subject to the rule? (“BIAS” Providers)</a:t>
            </a:r>
          </a:p>
          <a:p>
            <a:pPr lvl="1"/>
            <a:r>
              <a:rPr lang="en-US" dirty="0"/>
              <a:t>What constitutes CPNI? (e.g., IP addresses?)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207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Scope: Who’s In, Who’s 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In:</a:t>
            </a:r>
            <a:r>
              <a:rPr lang="en-US" dirty="0"/>
              <a:t> Broadband Internet Access Service Providers (“BIAS”)</a:t>
            </a:r>
          </a:p>
          <a:p>
            <a:pPr lvl="1"/>
            <a:r>
              <a:rPr lang="en-US" dirty="0"/>
              <a:t>Basically, your access ISP</a:t>
            </a:r>
          </a:p>
          <a:p>
            <a:pPr lvl="1"/>
            <a:r>
              <a:rPr lang="en-US" dirty="0"/>
              <a:t>Comcast, AT&amp;T, Verizon, …</a:t>
            </a:r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Out:</a:t>
            </a:r>
            <a:r>
              <a:rPr lang="en-US" dirty="0"/>
              <a:t> Other service providers who are not under Title II </a:t>
            </a:r>
          </a:p>
          <a:p>
            <a:pPr lvl="1"/>
            <a:r>
              <a:rPr lang="en-US" dirty="0"/>
              <a:t>Search (Google), Social networking (Facebook), Online services (Netflix)</a:t>
            </a:r>
          </a:p>
          <a:p>
            <a:pPr lvl="1"/>
            <a:r>
              <a:rPr lang="en-US" dirty="0"/>
              <a:t>FTC has defined a different set of rules for these parties</a:t>
            </a:r>
          </a:p>
        </p:txBody>
      </p:sp>
    </p:spTree>
    <p:extLst>
      <p:ext uri="{BB962C8B-B14F-4D97-AF65-F5344CB8AC3E}">
        <p14:creationId xmlns:p14="http://schemas.microsoft.com/office/powerpoint/2010/main" val="1251398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Discussion: Parity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ISPs were arguing that privacy protections would place them at an unfair advantage</a:t>
            </a:r>
          </a:p>
          <a:p>
            <a:endParaRPr lang="en-US" dirty="0"/>
          </a:p>
          <a:p>
            <a:r>
              <a:rPr lang="en-US" dirty="0"/>
              <a:t>Content providers are under a different set of privacy rules (FTC)</a:t>
            </a:r>
          </a:p>
          <a:p>
            <a:endParaRPr lang="en-US" dirty="0"/>
          </a:p>
          <a:p>
            <a:r>
              <a:rPr lang="en-US" dirty="0"/>
              <a:t>Many commenters (Ohm et al.) suggested that the FCC rules might follow the FTC model</a:t>
            </a:r>
          </a:p>
        </p:txBody>
      </p:sp>
    </p:spTree>
    <p:extLst>
      <p:ext uri="{BB962C8B-B14F-4D97-AF65-F5344CB8AC3E}">
        <p14:creationId xmlns:p14="http://schemas.microsoft.com/office/powerpoint/2010/main" val="11275265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Parity: My Comment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3901" y="3040989"/>
            <a:ext cx="6172200" cy="1800284"/>
          </a:xfrm>
        </p:spPr>
        <p:txBody>
          <a:bodyPr>
            <a:noAutofit/>
          </a:bodyPr>
          <a:lstStyle/>
          <a:p>
            <a:r>
              <a:rPr lang="en-US" sz="1800" dirty="0"/>
              <a:t>ISPs and content providers are apples and oranges</a:t>
            </a:r>
          </a:p>
          <a:p>
            <a:pPr lvl="1"/>
            <a:r>
              <a:rPr lang="en-US" sz="1500" dirty="0"/>
              <a:t>Type of data collected</a:t>
            </a:r>
          </a:p>
          <a:p>
            <a:pPr lvl="1"/>
            <a:r>
              <a:rPr lang="en-US" sz="1500" dirty="0"/>
              <a:t>How the data is used (advertising vs. operation)</a:t>
            </a:r>
          </a:p>
          <a:p>
            <a:pPr lvl="1"/>
            <a:r>
              <a:rPr lang="en-US" sz="1500" dirty="0"/>
              <a:t>Customer switching costs</a:t>
            </a:r>
          </a:p>
          <a:p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95" y="951999"/>
            <a:ext cx="5219706" cy="220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390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Back in Time…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February 2016: Peter Swire publishes whitepaper (funded by Broadband for America) arguing that ISPs don’t really see that much about customers.</a:t>
            </a:r>
          </a:p>
          <a:p>
            <a:endParaRPr lang="en-US" dirty="0"/>
          </a:p>
          <a:p>
            <a:r>
              <a:rPr lang="en-US" dirty="0"/>
              <a:t>March 2016: I reply with a letter directly to the FCC chairman.</a:t>
            </a:r>
          </a:p>
        </p:txBody>
      </p:sp>
    </p:spTree>
    <p:extLst>
      <p:ext uri="{BB962C8B-B14F-4D97-AF65-F5344CB8AC3E}">
        <p14:creationId xmlns:p14="http://schemas.microsoft.com/office/powerpoint/2010/main" val="40053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“All it is, is the number pairs,…"/>
          <p:cNvSpPr txBox="1"/>
          <p:nvPr/>
        </p:nvSpPr>
        <p:spPr>
          <a:xfrm>
            <a:off x="2015299" y="1965539"/>
            <a:ext cx="3224841" cy="9303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algn="l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98"/>
              <a:t>“All it is, is the number pairs,</a:t>
            </a:r>
          </a:p>
          <a:p>
            <a:pPr algn="l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98"/>
              <a:t>  when those calls took place,</a:t>
            </a:r>
          </a:p>
          <a:p>
            <a:pPr algn="l"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98"/>
              <a:t>  how long they took place.</a:t>
            </a:r>
          </a:p>
        </p:txBody>
      </p:sp>
      <p:sp>
        <p:nvSpPr>
          <p:cNvPr id="444" name="So that database is sitting there.”"/>
          <p:cNvSpPr txBox="1"/>
          <p:nvPr/>
        </p:nvSpPr>
        <p:spPr>
          <a:xfrm>
            <a:off x="2015299" y="2975047"/>
            <a:ext cx="3736199" cy="3461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  So that database is sitting there.”</a:t>
            </a:r>
          </a:p>
        </p:txBody>
      </p:sp>
      <p:sp>
        <p:nvSpPr>
          <p:cNvPr id="445" name="-President Obama"/>
          <p:cNvSpPr txBox="1"/>
          <p:nvPr/>
        </p:nvSpPr>
        <p:spPr>
          <a:xfrm>
            <a:off x="4991551" y="3543895"/>
            <a:ext cx="1806184" cy="31372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algn="l"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-President Obama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98EED-E97E-8B49-8958-DC1DA967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39" y="0"/>
            <a:ext cx="2233661" cy="274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0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"/>
                            </p:stCondLst>
                            <p:childTnLst>
                              <p:par>
                                <p:cTn id="22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3">
                                            <p:txEl>
                                              <p:charRg st="92" end="9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443">
                                            <p:txEl>
                                              <p:charRg st="92" end="9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" grpId="0" build="p" bldLvl="5" animBg="1" advAuto="0"/>
      <p:bldP spid="444" grpId="0" animBg="1" advAuto="0"/>
      <p:bldP spid="445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0"/>
            <a:ext cx="41036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36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Main Points in Report</a:t>
            </a:r>
            <a:br>
              <a:rPr lang="en-US" dirty="0"/>
            </a:br>
            <a:r>
              <a:rPr lang="en-US" dirty="0"/>
              <a:t>(February 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6313601" cy="33944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Users are mobile: </a:t>
            </a:r>
            <a:r>
              <a:rPr lang="en-US" dirty="0"/>
              <a:t>No one ISP might have a comprehensive view of traffic from a user.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End-to-end encryption: </a:t>
            </a:r>
            <a:r>
              <a:rPr lang="en-US" dirty="0"/>
              <a:t>HTTPS is becoming more pervasive, so ISPs can’t see web content.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VPN usage: </a:t>
            </a:r>
            <a:r>
              <a:rPr lang="en-US" dirty="0"/>
              <a:t>Users are gaining increasing access to VPNs, which also encrypt traffic</a:t>
            </a:r>
          </a:p>
        </p:txBody>
      </p:sp>
    </p:spTree>
    <p:extLst>
      <p:ext uri="{BB962C8B-B14F-4D97-AF65-F5344CB8AC3E}">
        <p14:creationId xmlns:p14="http://schemas.microsoft.com/office/powerpoint/2010/main" val="882330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0"/>
            <a:ext cx="55803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66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Mobility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2699921"/>
          </a:xfrm>
        </p:spPr>
        <p:txBody>
          <a:bodyPr/>
          <a:lstStyle/>
          <a:p>
            <a:r>
              <a:rPr lang="en-US" dirty="0"/>
              <a:t>Any single ISP has a home gateway, which serves as a convenient vantage point for capture.</a:t>
            </a:r>
          </a:p>
          <a:p>
            <a:endParaRPr lang="en-US" dirty="0"/>
          </a:p>
          <a:p>
            <a:r>
              <a:rPr lang="en-US" dirty="0"/>
              <a:t>ISPs are increasingly deploying “shared </a:t>
            </a:r>
            <a:r>
              <a:rPr lang="en-US" dirty="0" err="1"/>
              <a:t>WiFi</a:t>
            </a:r>
            <a:r>
              <a:rPr lang="en-US" dirty="0"/>
              <a:t>” services (e.g., </a:t>
            </a:r>
            <a:r>
              <a:rPr lang="en-US" dirty="0" err="1"/>
              <a:t>Xfinity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5905" y="4063513"/>
            <a:ext cx="6104141" cy="9233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Note: </a:t>
            </a:r>
            <a:r>
              <a:rPr lang="en-US" dirty="0"/>
              <a:t>This does not mean that ISPs </a:t>
            </a:r>
            <a:r>
              <a:rPr lang="en-US" b="1" dirty="0"/>
              <a:t>are</a:t>
            </a:r>
            <a:r>
              <a:rPr lang="en-US" dirty="0"/>
              <a:t> capturing data from the gateways for these purposes. My point was mainly to say that the mobility argument is disingenuous.</a:t>
            </a:r>
          </a:p>
        </p:txBody>
      </p:sp>
    </p:spTree>
    <p:extLst>
      <p:ext uri="{BB962C8B-B14F-4D97-AF65-F5344CB8AC3E}">
        <p14:creationId xmlns:p14="http://schemas.microsoft.com/office/powerpoint/2010/main" val="39907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002881"/>
            <a:ext cx="6172200" cy="38045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 </a:t>
            </a:r>
            <a:r>
              <a:rPr lang="en-US" i="1" dirty="0"/>
              <a:t>content</a:t>
            </a:r>
            <a:r>
              <a:rPr lang="en-US" dirty="0"/>
              <a:t> may be encrypted, but much associated metadata is not</a:t>
            </a:r>
          </a:p>
          <a:p>
            <a:pPr lvl="1"/>
            <a:r>
              <a:rPr lang="en-US" dirty="0"/>
              <a:t>HTTPS SNI in the initial handshake</a:t>
            </a:r>
          </a:p>
          <a:p>
            <a:pPr lvl="1"/>
            <a:r>
              <a:rPr lang="en-US" dirty="0"/>
              <a:t>Domain Name System (DNS) lookup for domains</a:t>
            </a:r>
          </a:p>
          <a:p>
            <a:pPr lvl="1"/>
            <a:endParaRPr lang="en-US" dirty="0"/>
          </a:p>
          <a:p>
            <a:r>
              <a:rPr lang="en-US" dirty="0"/>
              <a:t>Significant numbers of IoT devices have been found to not use encryption at all</a:t>
            </a:r>
          </a:p>
          <a:p>
            <a:endParaRPr lang="en-US" dirty="0"/>
          </a:p>
          <a:p>
            <a:r>
              <a:rPr lang="en-US" dirty="0"/>
              <a:t>The total fraction of sites that use HTTPS is not the important statistic. </a:t>
            </a:r>
            <a:r>
              <a:rPr lang="en-US" b="1" dirty="0"/>
              <a:t>The tail matters.</a:t>
            </a:r>
          </a:p>
        </p:txBody>
      </p:sp>
    </p:spTree>
    <p:extLst>
      <p:ext uri="{BB962C8B-B14F-4D97-AF65-F5344CB8AC3E}">
        <p14:creationId xmlns:p14="http://schemas.microsoft.com/office/powerpoint/2010/main" val="15150879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VPN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DNS traffic may still be sent to the ISP’s local recursive DNS resolver</a:t>
            </a:r>
          </a:p>
          <a:p>
            <a:pPr lvl="1"/>
            <a:r>
              <a:rPr lang="en-US" dirty="0"/>
              <a:t>Remember: Client DNS is set by ISP’s DHCP server</a:t>
            </a:r>
          </a:p>
          <a:p>
            <a:pPr lvl="1"/>
            <a:endParaRPr lang="en-US" dirty="0"/>
          </a:p>
          <a:p>
            <a:r>
              <a:rPr lang="en-US" dirty="0"/>
              <a:t>VPN traffic still has to surface </a:t>
            </a:r>
            <a:r>
              <a:rPr lang="en-US" i="1" dirty="0"/>
              <a:t>somewhere</a:t>
            </a:r>
            <a:endParaRPr lang="en-US" dirty="0"/>
          </a:p>
          <a:p>
            <a:endParaRPr lang="en-US" dirty="0"/>
          </a:p>
          <a:p>
            <a:r>
              <a:rPr lang="en-US" dirty="0"/>
              <a:t>IoT traffic typically doesn’t traverse VPNs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12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2732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732794"/>
            <a:ext cx="6858000" cy="22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39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April/May 2016: Flip Side of the Coin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1200151"/>
            <a:ext cx="6858000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Customer traffic is often used for security, research, innovation, etc.</a:t>
            </a:r>
          </a:p>
          <a:p>
            <a:pPr lvl="1"/>
            <a:r>
              <a:rPr lang="en-US" dirty="0"/>
              <a:t>These activities often involve sharing data with third parties (e.g., vendors, appliances, researchers)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Upshot: </a:t>
            </a:r>
            <a:r>
              <a:rPr lang="en-US" dirty="0"/>
              <a:t>Preventing ISPs from sharing network traffic data (e.g., DNS traffic) could harm research!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42" y="2746604"/>
            <a:ext cx="2574392" cy="804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40" y="2693918"/>
            <a:ext cx="1022030" cy="913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39" y="2816120"/>
            <a:ext cx="1307039" cy="73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Examples of Research Using ISP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185" y="1281074"/>
            <a:ext cx="3337696" cy="1186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64" y="1892834"/>
            <a:ext cx="4487158" cy="11494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357" y="2438728"/>
            <a:ext cx="3926234" cy="1207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6174" y="2954454"/>
            <a:ext cx="2746655" cy="15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9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(Non-Exhaustive) Summary of 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Third-party security services</a:t>
            </a:r>
          </a:p>
          <a:p>
            <a:endParaRPr lang="en-US" dirty="0"/>
          </a:p>
          <a:p>
            <a:r>
              <a:rPr lang="en-US" dirty="0"/>
              <a:t>Research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Network operations</a:t>
            </a:r>
          </a:p>
          <a:p>
            <a:pPr lvl="1"/>
            <a:endParaRPr lang="en-US" dirty="0"/>
          </a:p>
          <a:p>
            <a:r>
              <a:rPr lang="en-US" dirty="0"/>
              <a:t>Protocol and device innovation</a:t>
            </a:r>
          </a:p>
        </p:txBody>
      </p:sp>
    </p:spTree>
    <p:extLst>
      <p:ext uri="{BB962C8B-B14F-4D97-AF65-F5344CB8AC3E}">
        <p14:creationId xmlns:p14="http://schemas.microsoft.com/office/powerpoint/2010/main" val="406492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1. Metadata and Federal Law"/>
          <p:cNvSpPr txBox="1"/>
          <p:nvPr/>
        </p:nvSpPr>
        <p:spPr>
          <a:xfrm>
            <a:off x="1690569" y="1081866"/>
            <a:ext cx="3195286" cy="332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1. Metadata and Federal Law</a:t>
            </a:r>
          </a:p>
        </p:txBody>
      </p:sp>
      <p:sp>
        <p:nvSpPr>
          <p:cNvPr id="134" name="2. NSA’s Domestic Metadata Programs"/>
          <p:cNvSpPr txBox="1"/>
          <p:nvPr/>
        </p:nvSpPr>
        <p:spPr>
          <a:xfrm>
            <a:off x="1690569" y="1611291"/>
            <a:ext cx="4242239" cy="332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2. NSA’s Domestic Metadata Programs</a:t>
            </a:r>
          </a:p>
        </p:txBody>
      </p:sp>
      <p:sp>
        <p:nvSpPr>
          <p:cNvPr id="135" name="3. Study Design"/>
          <p:cNvSpPr txBox="1"/>
          <p:nvPr/>
        </p:nvSpPr>
        <p:spPr>
          <a:xfrm>
            <a:off x="1690569" y="2140716"/>
            <a:ext cx="1754187" cy="332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3. Study Design</a:t>
            </a:r>
          </a:p>
        </p:txBody>
      </p:sp>
      <p:sp>
        <p:nvSpPr>
          <p:cNvPr id="136" name="4. Graph Structure"/>
          <p:cNvSpPr txBox="1"/>
          <p:nvPr/>
        </p:nvSpPr>
        <p:spPr>
          <a:xfrm>
            <a:off x="1690569" y="2670140"/>
            <a:ext cx="2037918" cy="332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4. Graph Structure</a:t>
            </a:r>
          </a:p>
        </p:txBody>
      </p:sp>
      <p:sp>
        <p:nvSpPr>
          <p:cNvPr id="137" name="5. Re-Identification"/>
          <p:cNvSpPr txBox="1"/>
          <p:nvPr/>
        </p:nvSpPr>
        <p:spPr>
          <a:xfrm>
            <a:off x="1690569" y="3199564"/>
            <a:ext cx="2065170" cy="332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5. Re-Identification</a:t>
            </a:r>
          </a:p>
        </p:txBody>
      </p:sp>
      <p:sp>
        <p:nvSpPr>
          <p:cNvPr id="138" name="6. Inferences"/>
          <p:cNvSpPr txBox="1"/>
          <p:nvPr/>
        </p:nvSpPr>
        <p:spPr>
          <a:xfrm>
            <a:off x="1690569" y="3728989"/>
            <a:ext cx="1443204" cy="33264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898"/>
              <a:t>6. Inferences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Striking the right balance between research and customer privacy protection</a:t>
            </a:r>
          </a:p>
          <a:p>
            <a:endParaRPr lang="en-US" dirty="0"/>
          </a:p>
          <a:p>
            <a:r>
              <a:rPr lang="en-US" dirty="0"/>
              <a:t>Creating exception language for researchers without opening the barn door for “researchers”</a:t>
            </a:r>
          </a:p>
        </p:txBody>
      </p:sp>
    </p:spTree>
    <p:extLst>
      <p:ext uri="{BB962C8B-B14F-4D97-AF65-F5344CB8AC3E}">
        <p14:creationId xmlns:p14="http://schemas.microsoft.com/office/powerpoint/2010/main" val="2829544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ata about data"/>
          <p:cNvSpPr txBox="1"/>
          <p:nvPr/>
        </p:nvSpPr>
        <p:spPr>
          <a:xfrm>
            <a:off x="3336959" y="810950"/>
            <a:ext cx="1539385" cy="300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data about data</a:t>
            </a:r>
          </a:p>
        </p:txBody>
      </p:sp>
      <p:sp>
        <p:nvSpPr>
          <p:cNvPr id="141" name="the “fact of” a communication"/>
          <p:cNvSpPr txBox="1"/>
          <p:nvPr/>
        </p:nvSpPr>
        <p:spPr>
          <a:xfrm>
            <a:off x="3521396" y="1206415"/>
            <a:ext cx="2818581" cy="300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the “fact of” a communication</a:t>
            </a:r>
          </a:p>
        </p:txBody>
      </p:sp>
      <p:sp>
        <p:nvSpPr>
          <p:cNvPr id="142" name="non-content"/>
          <p:cNvSpPr txBox="1"/>
          <p:nvPr/>
        </p:nvSpPr>
        <p:spPr>
          <a:xfrm>
            <a:off x="3385985" y="3256432"/>
            <a:ext cx="1180312" cy="300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non-content</a:t>
            </a:r>
          </a:p>
        </p:txBody>
      </p:sp>
      <p:sp>
        <p:nvSpPr>
          <p:cNvPr id="143" name="dialing, routing, addressing, and signaling"/>
          <p:cNvSpPr txBox="1"/>
          <p:nvPr/>
        </p:nvSpPr>
        <p:spPr>
          <a:xfrm>
            <a:off x="3550173" y="3705477"/>
            <a:ext cx="4011215" cy="300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dialing, routing, addressing, and signaling</a:t>
            </a:r>
          </a:p>
        </p:txBody>
      </p:sp>
      <p:sp>
        <p:nvSpPr>
          <p:cNvPr id="144" name="technical standards"/>
          <p:cNvSpPr txBox="1"/>
          <p:nvPr/>
        </p:nvSpPr>
        <p:spPr>
          <a:xfrm>
            <a:off x="3387084" y="2733719"/>
            <a:ext cx="1898457" cy="300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technical standards</a:t>
            </a:r>
          </a:p>
        </p:txBody>
      </p:sp>
      <p:sp>
        <p:nvSpPr>
          <p:cNvPr id="145" name="Possible Definitions"/>
          <p:cNvSpPr txBox="1"/>
          <p:nvPr/>
        </p:nvSpPr>
        <p:spPr>
          <a:xfrm>
            <a:off x="3321233" y="243767"/>
            <a:ext cx="2522025" cy="38143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4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215"/>
              <a:t>Possible Definitions</a:t>
            </a:r>
          </a:p>
        </p:txBody>
      </p:sp>
      <p:sp>
        <p:nvSpPr>
          <p:cNvPr id="146" name="specific categories of information"/>
          <p:cNvSpPr txBox="1"/>
          <p:nvPr/>
        </p:nvSpPr>
        <p:spPr>
          <a:xfrm>
            <a:off x="3261249" y="4154521"/>
            <a:ext cx="3179256" cy="300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specific categories of information</a:t>
            </a:r>
          </a:p>
        </p:txBody>
      </p:sp>
      <p:sp>
        <p:nvSpPr>
          <p:cNvPr id="147" name="information that is knowingly divulged"/>
          <p:cNvSpPr txBox="1"/>
          <p:nvPr/>
        </p:nvSpPr>
        <p:spPr>
          <a:xfrm>
            <a:off x="3261249" y="4603564"/>
            <a:ext cx="3612067" cy="300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information that is knowingly divulged</a:t>
            </a:r>
          </a:p>
        </p:txBody>
      </p:sp>
      <p:sp>
        <p:nvSpPr>
          <p:cNvPr id="148" name="colloquial"/>
          <p:cNvSpPr txBox="1"/>
          <p:nvPr/>
        </p:nvSpPr>
        <p:spPr>
          <a:xfrm>
            <a:off x="1775888" y="1233352"/>
            <a:ext cx="882153" cy="284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colloquial</a:t>
            </a:r>
          </a:p>
        </p:txBody>
      </p:sp>
      <p:sp>
        <p:nvSpPr>
          <p:cNvPr id="149" name="engineering"/>
          <p:cNvSpPr txBox="1"/>
          <p:nvPr/>
        </p:nvSpPr>
        <p:spPr>
          <a:xfrm>
            <a:off x="1580960" y="2741798"/>
            <a:ext cx="1095352" cy="284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engineering</a:t>
            </a:r>
          </a:p>
        </p:txBody>
      </p:sp>
      <p:sp>
        <p:nvSpPr>
          <p:cNvPr id="150" name="legal"/>
          <p:cNvSpPr txBox="1"/>
          <p:nvPr/>
        </p:nvSpPr>
        <p:spPr>
          <a:xfrm>
            <a:off x="2037166" y="3941063"/>
            <a:ext cx="466975" cy="284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legal</a:t>
            </a:r>
          </a:p>
        </p:txBody>
      </p:sp>
      <p:sp>
        <p:nvSpPr>
          <p:cNvPr id="151" name="{"/>
          <p:cNvSpPr txBox="1"/>
          <p:nvPr/>
        </p:nvSpPr>
        <p:spPr>
          <a:xfrm>
            <a:off x="2820148" y="838376"/>
            <a:ext cx="356369" cy="11765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14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7382"/>
              <a:t>{</a:t>
            </a:r>
          </a:p>
        </p:txBody>
      </p:sp>
      <p:sp>
        <p:nvSpPr>
          <p:cNvPr id="152" name="-"/>
          <p:cNvSpPr txBox="1"/>
          <p:nvPr/>
        </p:nvSpPr>
        <p:spPr>
          <a:xfrm>
            <a:off x="2905355" y="2637331"/>
            <a:ext cx="184847" cy="5599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64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75"/>
              <a:t>-</a:t>
            </a:r>
          </a:p>
        </p:txBody>
      </p:sp>
      <p:sp>
        <p:nvSpPr>
          <p:cNvPr id="153" name="{"/>
          <p:cNvSpPr txBox="1"/>
          <p:nvPr/>
        </p:nvSpPr>
        <p:spPr>
          <a:xfrm>
            <a:off x="2663398" y="3236652"/>
            <a:ext cx="559949" cy="19069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230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2128"/>
              <a:t>{</a:t>
            </a:r>
          </a:p>
        </p:txBody>
      </p:sp>
      <p:sp>
        <p:nvSpPr>
          <p:cNvPr id="154" name="routine records"/>
          <p:cNvSpPr txBox="1"/>
          <p:nvPr/>
        </p:nvSpPr>
        <p:spPr>
          <a:xfrm>
            <a:off x="3261249" y="2144359"/>
            <a:ext cx="1480073" cy="300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routine records</a:t>
            </a:r>
          </a:p>
        </p:txBody>
      </p:sp>
      <p:sp>
        <p:nvSpPr>
          <p:cNvPr id="155" name="business"/>
          <p:cNvSpPr txBox="1"/>
          <p:nvPr/>
        </p:nvSpPr>
        <p:spPr>
          <a:xfrm>
            <a:off x="1919853" y="2152439"/>
            <a:ext cx="837269" cy="28404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r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582"/>
              <a:t>business</a:t>
            </a:r>
          </a:p>
        </p:txBody>
      </p:sp>
      <p:sp>
        <p:nvSpPr>
          <p:cNvPr id="156" name="-"/>
          <p:cNvSpPr txBox="1"/>
          <p:nvPr/>
        </p:nvSpPr>
        <p:spPr>
          <a:xfrm>
            <a:off x="2905355" y="2047971"/>
            <a:ext cx="184847" cy="55994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64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75"/>
              <a:t>-</a:t>
            </a:r>
          </a:p>
        </p:txBody>
      </p:sp>
      <p:sp>
        <p:nvSpPr>
          <p:cNvPr id="157" name="“envelope” information"/>
          <p:cNvSpPr txBox="1"/>
          <p:nvPr/>
        </p:nvSpPr>
        <p:spPr>
          <a:xfrm>
            <a:off x="3478707" y="1621318"/>
            <a:ext cx="2188600" cy="30019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1687"/>
              <a:t>“envelope” information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or real-time person-to-person communications,…"/>
          <p:cNvSpPr txBox="1"/>
          <p:nvPr/>
        </p:nvSpPr>
        <p:spPr>
          <a:xfrm>
            <a:off x="2047312" y="2267410"/>
            <a:ext cx="5088433" cy="6086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/>
          <a:p>
            <a:pPr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46"/>
              <a:t>For real-time person-to-person communications,</a:t>
            </a:r>
          </a:p>
          <a:p>
            <a:pPr>
              <a:defRPr sz="35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846"/>
              <a:t>these definitions point in the same direction.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hone"/>
          <p:cNvSpPr txBox="1"/>
          <p:nvPr/>
        </p:nvSpPr>
        <p:spPr>
          <a:xfrm>
            <a:off x="2043085" y="587110"/>
            <a:ext cx="854902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Phone </a:t>
            </a:r>
          </a:p>
        </p:txBody>
      </p:sp>
      <p:sp>
        <p:nvSpPr>
          <p:cNvPr id="162" name="Text Messaging"/>
          <p:cNvSpPr txBox="1"/>
          <p:nvPr/>
        </p:nvSpPr>
        <p:spPr>
          <a:xfrm>
            <a:off x="2043086" y="1190491"/>
            <a:ext cx="1826706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Text Messaging</a:t>
            </a:r>
          </a:p>
        </p:txBody>
      </p:sp>
      <p:sp>
        <p:nvSpPr>
          <p:cNvPr id="163" name="iMessage"/>
          <p:cNvSpPr txBox="1"/>
          <p:nvPr/>
        </p:nvSpPr>
        <p:spPr>
          <a:xfrm>
            <a:off x="2043085" y="2397253"/>
            <a:ext cx="1140236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iMessage</a:t>
            </a:r>
          </a:p>
        </p:txBody>
      </p:sp>
      <p:sp>
        <p:nvSpPr>
          <p:cNvPr id="164" name="Google Hangouts"/>
          <p:cNvSpPr txBox="1"/>
          <p:nvPr/>
        </p:nvSpPr>
        <p:spPr>
          <a:xfrm>
            <a:off x="2043086" y="3000634"/>
            <a:ext cx="2041124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Google Hangouts</a:t>
            </a:r>
          </a:p>
        </p:txBody>
      </p:sp>
      <p:sp>
        <p:nvSpPr>
          <p:cNvPr id="165" name="Email"/>
          <p:cNvSpPr txBox="1"/>
          <p:nvPr/>
        </p:nvSpPr>
        <p:spPr>
          <a:xfrm>
            <a:off x="2043086" y="1793872"/>
            <a:ext cx="684984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Email</a:t>
            </a:r>
          </a:p>
        </p:txBody>
      </p:sp>
      <p:sp>
        <p:nvSpPr>
          <p:cNvPr id="166" name="Triangle"/>
          <p:cNvSpPr/>
          <p:nvPr/>
        </p:nvSpPr>
        <p:spPr>
          <a:xfrm rot="5400000">
            <a:off x="3913923" y="2445653"/>
            <a:ext cx="2231496" cy="252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A6AAA9"/>
          </a:solidFill>
          <a:ln w="3175">
            <a:miter lim="400000"/>
          </a:ln>
        </p:spPr>
        <p:txBody>
          <a:bodyPr lIns="20092" tIns="20092" rIns="20092" bIns="20092" anchor="ctr"/>
          <a:lstStyle/>
          <a:p>
            <a:pPr>
              <a:defRPr sz="2200">
                <a:solidFill>
                  <a:srgbClr val="FFFFFF"/>
                </a:solidFill>
              </a:defRPr>
            </a:pPr>
            <a:endParaRPr sz="1160"/>
          </a:p>
        </p:txBody>
      </p:sp>
      <p:sp>
        <p:nvSpPr>
          <p:cNvPr id="167" name="Parties"/>
          <p:cNvSpPr txBox="1"/>
          <p:nvPr/>
        </p:nvSpPr>
        <p:spPr>
          <a:xfrm>
            <a:off x="5843313" y="1103427"/>
            <a:ext cx="912610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Parties </a:t>
            </a:r>
          </a:p>
        </p:txBody>
      </p:sp>
      <p:sp>
        <p:nvSpPr>
          <p:cNvPr id="168" name="Time"/>
          <p:cNvSpPr txBox="1"/>
          <p:nvPr/>
        </p:nvSpPr>
        <p:spPr>
          <a:xfrm>
            <a:off x="5839584" y="2828528"/>
            <a:ext cx="675558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Time </a:t>
            </a:r>
          </a:p>
        </p:txBody>
      </p:sp>
      <p:sp>
        <p:nvSpPr>
          <p:cNvPr id="169" name="Length"/>
          <p:cNvSpPr txBox="1"/>
          <p:nvPr/>
        </p:nvSpPr>
        <p:spPr>
          <a:xfrm>
            <a:off x="5859592" y="3691079"/>
            <a:ext cx="898183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Length </a:t>
            </a:r>
          </a:p>
        </p:txBody>
      </p:sp>
      <p:sp>
        <p:nvSpPr>
          <p:cNvPr id="170" name="Skype"/>
          <p:cNvSpPr txBox="1"/>
          <p:nvPr/>
        </p:nvSpPr>
        <p:spPr>
          <a:xfrm>
            <a:off x="2043086" y="3604015"/>
            <a:ext cx="753913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Skype</a:t>
            </a:r>
          </a:p>
        </p:txBody>
      </p:sp>
      <p:sp>
        <p:nvSpPr>
          <p:cNvPr id="171" name="…"/>
          <p:cNvSpPr txBox="1"/>
          <p:nvPr/>
        </p:nvSpPr>
        <p:spPr>
          <a:xfrm>
            <a:off x="2043086" y="4207396"/>
            <a:ext cx="297057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 algn="l"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…</a:t>
            </a:r>
          </a:p>
        </p:txBody>
      </p:sp>
      <p:sp>
        <p:nvSpPr>
          <p:cNvPr id="172" name="Direction"/>
          <p:cNvSpPr txBox="1"/>
          <p:nvPr/>
        </p:nvSpPr>
        <p:spPr>
          <a:xfrm>
            <a:off x="5890037" y="1965977"/>
            <a:ext cx="1127412" cy="34899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4"/>
              <a:t>Direction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fad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16611</TotalTime>
  <Words>1286</Words>
  <Application>Microsoft Macintosh PowerPoint</Application>
  <PresentationFormat>On-screen Show (16:9)</PresentationFormat>
  <Paragraphs>236</Paragraphs>
  <Slides>60</Slides>
  <Notes>1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ＭＳ Ｐゴシック</vt:lpstr>
      <vt:lpstr>Calibri</vt:lpstr>
      <vt:lpstr>Lucida Sans</vt:lpstr>
      <vt:lpstr>Consolas</vt:lpstr>
      <vt:lpstr>Office Theme</vt:lpstr>
      <vt:lpstr>Data Collection and Surveillance</vt:lpstr>
      <vt:lpstr>PowerPoint Presentation</vt:lpstr>
      <vt:lpstr>Metadata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New/Ongoing: FISA and Incidental Collection</vt:lpstr>
      <vt:lpstr>DNS, Surveillance, and Privacy</vt:lpstr>
      <vt:lpstr>FCC Rulemaking Process</vt:lpstr>
      <vt:lpstr>History of the Open Internet Order</vt:lpstr>
      <vt:lpstr>Open Internet Order:  Reclassification of ISPs Under Title II</vt:lpstr>
      <vt:lpstr>A Less-Discussed Aspect of OIO: Privacy Rules</vt:lpstr>
      <vt:lpstr>April 2016:  FCC Notice of Proposed Rulemaking</vt:lpstr>
      <vt:lpstr>Scope: Who’s In, Who’s Out?</vt:lpstr>
      <vt:lpstr>Side Discussion: Parity</vt:lpstr>
      <vt:lpstr>Parity: My Comment</vt:lpstr>
      <vt:lpstr>Going Back in Time…</vt:lpstr>
      <vt:lpstr>PowerPoint Presentation</vt:lpstr>
      <vt:lpstr>Main Points in Report (February 2016)</vt:lpstr>
      <vt:lpstr>PowerPoint Presentation</vt:lpstr>
      <vt:lpstr>User Mobility</vt:lpstr>
      <vt:lpstr>End-to-End Encryption</vt:lpstr>
      <vt:lpstr>VPN Usage</vt:lpstr>
      <vt:lpstr>PowerPoint Presentation</vt:lpstr>
      <vt:lpstr>April/May 2016: Flip Side of the Coin</vt:lpstr>
      <vt:lpstr>Examples of Research Using ISP Data</vt:lpstr>
      <vt:lpstr>(Non-Exhaustive) Summary of Uses</vt:lpstr>
      <vt:lpstr>Challenges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Viruses and Related Threats</dc:title>
  <dc:creator>Nick Feamster</dc:creator>
  <cp:lastModifiedBy>Nick Feamster</cp:lastModifiedBy>
  <cp:revision>233</cp:revision>
  <dcterms:created xsi:type="dcterms:W3CDTF">2009-02-23T20:06:22Z</dcterms:created>
  <dcterms:modified xsi:type="dcterms:W3CDTF">2022-02-21T21:21:05Z</dcterms:modified>
</cp:coreProperties>
</file>